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90" y="5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rgbClr val="131E3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0" i="0">
                <a:solidFill>
                  <a:srgbClr val="131E3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31E39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20" dirty="0"/>
              <a:t>2023 </a:t>
            </a:r>
            <a:r>
              <a:rPr dirty="0"/>
              <a:t>Conﬁdential</a:t>
            </a:r>
            <a:r>
              <a:rPr spc="-80" dirty="0"/>
              <a:t> </a:t>
            </a:r>
            <a:r>
              <a:rPr spc="90" dirty="0"/>
              <a:t>-</a:t>
            </a:r>
            <a:r>
              <a:rPr spc="-85" dirty="0"/>
              <a:t> </a:t>
            </a:r>
            <a:r>
              <a:rPr spc="50" dirty="0"/>
              <a:t>All</a:t>
            </a:r>
            <a:r>
              <a:rPr spc="-80" dirty="0"/>
              <a:t> </a:t>
            </a:r>
            <a:r>
              <a:rPr dirty="0"/>
              <a:t>rights</a:t>
            </a:r>
            <a:r>
              <a:rPr spc="-15" dirty="0"/>
              <a:t> </a:t>
            </a:r>
            <a:r>
              <a:rPr dirty="0"/>
              <a:t>reserved</a:t>
            </a:r>
            <a:r>
              <a:rPr spc="-15" dirty="0"/>
              <a:t> </a:t>
            </a:r>
            <a:r>
              <a:rPr spc="425" dirty="0"/>
              <a:t>–</a:t>
            </a:r>
            <a:r>
              <a:rPr spc="-15" dirty="0"/>
              <a:t> </a:t>
            </a:r>
            <a:r>
              <a:rPr spc="50" dirty="0"/>
              <a:t>Personas</a:t>
            </a:r>
            <a:r>
              <a:rPr spc="-20" dirty="0"/>
              <a:t> </a:t>
            </a:r>
            <a:r>
              <a:rPr spc="65" dirty="0"/>
              <a:t>Social</a:t>
            </a:r>
            <a:r>
              <a:rPr spc="-80" dirty="0"/>
              <a:t> </a:t>
            </a:r>
            <a:r>
              <a:rPr spc="-10" dirty="0"/>
              <a:t>Incorporated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rgbClr val="131E3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50" b="0" i="0">
                <a:solidFill>
                  <a:srgbClr val="131E3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31E39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20" dirty="0"/>
              <a:t>2023 </a:t>
            </a:r>
            <a:r>
              <a:rPr dirty="0"/>
              <a:t>Conﬁdential</a:t>
            </a:r>
            <a:r>
              <a:rPr spc="-80" dirty="0"/>
              <a:t> </a:t>
            </a:r>
            <a:r>
              <a:rPr spc="90" dirty="0"/>
              <a:t>-</a:t>
            </a:r>
            <a:r>
              <a:rPr spc="-85" dirty="0"/>
              <a:t> </a:t>
            </a:r>
            <a:r>
              <a:rPr spc="50" dirty="0"/>
              <a:t>All</a:t>
            </a:r>
            <a:r>
              <a:rPr spc="-80" dirty="0"/>
              <a:t> </a:t>
            </a:r>
            <a:r>
              <a:rPr dirty="0"/>
              <a:t>rights</a:t>
            </a:r>
            <a:r>
              <a:rPr spc="-15" dirty="0"/>
              <a:t> </a:t>
            </a:r>
            <a:r>
              <a:rPr dirty="0"/>
              <a:t>reserved</a:t>
            </a:r>
            <a:r>
              <a:rPr spc="-15" dirty="0"/>
              <a:t> </a:t>
            </a:r>
            <a:r>
              <a:rPr spc="425" dirty="0"/>
              <a:t>–</a:t>
            </a:r>
            <a:r>
              <a:rPr spc="-15" dirty="0"/>
              <a:t> </a:t>
            </a:r>
            <a:r>
              <a:rPr spc="50" dirty="0"/>
              <a:t>Personas</a:t>
            </a:r>
            <a:r>
              <a:rPr spc="-20" dirty="0"/>
              <a:t> </a:t>
            </a:r>
            <a:r>
              <a:rPr spc="65" dirty="0"/>
              <a:t>Social</a:t>
            </a:r>
            <a:r>
              <a:rPr spc="-80" dirty="0"/>
              <a:t> </a:t>
            </a:r>
            <a:r>
              <a:rPr spc="-10" dirty="0"/>
              <a:t>Incorporated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rgbClr val="131E3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31E39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20" dirty="0"/>
              <a:t>2023 </a:t>
            </a:r>
            <a:r>
              <a:rPr dirty="0"/>
              <a:t>Conﬁdential</a:t>
            </a:r>
            <a:r>
              <a:rPr spc="-80" dirty="0"/>
              <a:t> </a:t>
            </a:r>
            <a:r>
              <a:rPr spc="90" dirty="0"/>
              <a:t>-</a:t>
            </a:r>
            <a:r>
              <a:rPr spc="-85" dirty="0"/>
              <a:t> </a:t>
            </a:r>
            <a:r>
              <a:rPr spc="50" dirty="0"/>
              <a:t>All</a:t>
            </a:r>
            <a:r>
              <a:rPr spc="-80" dirty="0"/>
              <a:t> </a:t>
            </a:r>
            <a:r>
              <a:rPr dirty="0"/>
              <a:t>rights</a:t>
            </a:r>
            <a:r>
              <a:rPr spc="-15" dirty="0"/>
              <a:t> </a:t>
            </a:r>
            <a:r>
              <a:rPr dirty="0"/>
              <a:t>reserved</a:t>
            </a:r>
            <a:r>
              <a:rPr spc="-15" dirty="0"/>
              <a:t> </a:t>
            </a:r>
            <a:r>
              <a:rPr spc="425" dirty="0"/>
              <a:t>–</a:t>
            </a:r>
            <a:r>
              <a:rPr spc="-15" dirty="0"/>
              <a:t> </a:t>
            </a:r>
            <a:r>
              <a:rPr spc="50" dirty="0"/>
              <a:t>Personas</a:t>
            </a:r>
            <a:r>
              <a:rPr spc="-20" dirty="0"/>
              <a:t> </a:t>
            </a:r>
            <a:r>
              <a:rPr spc="65" dirty="0"/>
              <a:t>Social</a:t>
            </a:r>
            <a:r>
              <a:rPr spc="-80" dirty="0"/>
              <a:t> </a:t>
            </a:r>
            <a:r>
              <a:rPr spc="-10" dirty="0"/>
              <a:t>Incorporated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rgbClr val="131E3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31E39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20" dirty="0"/>
              <a:t>2023 </a:t>
            </a:r>
            <a:r>
              <a:rPr dirty="0"/>
              <a:t>Conﬁdential</a:t>
            </a:r>
            <a:r>
              <a:rPr spc="-80" dirty="0"/>
              <a:t> </a:t>
            </a:r>
            <a:r>
              <a:rPr spc="90" dirty="0"/>
              <a:t>-</a:t>
            </a:r>
            <a:r>
              <a:rPr spc="-85" dirty="0"/>
              <a:t> </a:t>
            </a:r>
            <a:r>
              <a:rPr spc="50" dirty="0"/>
              <a:t>All</a:t>
            </a:r>
            <a:r>
              <a:rPr spc="-80" dirty="0"/>
              <a:t> </a:t>
            </a:r>
            <a:r>
              <a:rPr dirty="0"/>
              <a:t>rights</a:t>
            </a:r>
            <a:r>
              <a:rPr spc="-15" dirty="0"/>
              <a:t> </a:t>
            </a:r>
            <a:r>
              <a:rPr dirty="0"/>
              <a:t>reserved</a:t>
            </a:r>
            <a:r>
              <a:rPr spc="-15" dirty="0"/>
              <a:t> </a:t>
            </a:r>
            <a:r>
              <a:rPr spc="425" dirty="0"/>
              <a:t>–</a:t>
            </a:r>
            <a:r>
              <a:rPr spc="-15" dirty="0"/>
              <a:t> </a:t>
            </a:r>
            <a:r>
              <a:rPr spc="50" dirty="0"/>
              <a:t>Personas</a:t>
            </a:r>
            <a:r>
              <a:rPr spc="-20" dirty="0"/>
              <a:t> </a:t>
            </a:r>
            <a:r>
              <a:rPr spc="65" dirty="0"/>
              <a:t>Social</a:t>
            </a:r>
            <a:r>
              <a:rPr spc="-80" dirty="0"/>
              <a:t> </a:t>
            </a:r>
            <a:r>
              <a:rPr spc="-10" dirty="0"/>
              <a:t>Incorporated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131E39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20" dirty="0"/>
              <a:t>2023 </a:t>
            </a:r>
            <a:r>
              <a:rPr dirty="0"/>
              <a:t>Conﬁdential</a:t>
            </a:r>
            <a:r>
              <a:rPr spc="-80" dirty="0"/>
              <a:t> </a:t>
            </a:r>
            <a:r>
              <a:rPr spc="90" dirty="0"/>
              <a:t>-</a:t>
            </a:r>
            <a:r>
              <a:rPr spc="-85" dirty="0"/>
              <a:t> </a:t>
            </a:r>
            <a:r>
              <a:rPr spc="50" dirty="0"/>
              <a:t>All</a:t>
            </a:r>
            <a:r>
              <a:rPr spc="-80" dirty="0"/>
              <a:t> </a:t>
            </a:r>
            <a:r>
              <a:rPr dirty="0"/>
              <a:t>rights</a:t>
            </a:r>
            <a:r>
              <a:rPr spc="-15" dirty="0"/>
              <a:t> </a:t>
            </a:r>
            <a:r>
              <a:rPr dirty="0"/>
              <a:t>reserved</a:t>
            </a:r>
            <a:r>
              <a:rPr spc="-15" dirty="0"/>
              <a:t> </a:t>
            </a:r>
            <a:r>
              <a:rPr spc="425" dirty="0"/>
              <a:t>–</a:t>
            </a:r>
            <a:r>
              <a:rPr spc="-15" dirty="0"/>
              <a:t> </a:t>
            </a:r>
            <a:r>
              <a:rPr spc="50" dirty="0"/>
              <a:t>Personas</a:t>
            </a:r>
            <a:r>
              <a:rPr spc="-20" dirty="0"/>
              <a:t> </a:t>
            </a:r>
            <a:r>
              <a:rPr spc="65" dirty="0"/>
              <a:t>Social</a:t>
            </a:r>
            <a:r>
              <a:rPr spc="-80" dirty="0"/>
              <a:t> </a:t>
            </a:r>
            <a:r>
              <a:rPr spc="-10" dirty="0"/>
              <a:t>Incorporated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9927820"/>
            <a:ext cx="20104100" cy="1381125"/>
          </a:xfrm>
          <a:custGeom>
            <a:avLst/>
            <a:gdLst/>
            <a:ahLst/>
            <a:cxnLst/>
            <a:rect l="l" t="t" r="r" b="b"/>
            <a:pathLst>
              <a:path w="20104100" h="1381125">
                <a:moveTo>
                  <a:pt x="20104099" y="1380735"/>
                </a:moveTo>
                <a:lnTo>
                  <a:pt x="0" y="1380735"/>
                </a:lnTo>
                <a:lnTo>
                  <a:pt x="0" y="0"/>
                </a:lnTo>
                <a:lnTo>
                  <a:pt x="20104099" y="414929"/>
                </a:lnTo>
                <a:lnTo>
                  <a:pt x="20104099" y="1380735"/>
                </a:lnTo>
                <a:close/>
              </a:path>
            </a:pathLst>
          </a:custGeom>
          <a:solidFill>
            <a:srgbClr val="C5CE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9927821"/>
            <a:ext cx="20104100" cy="1381125"/>
          </a:xfrm>
          <a:custGeom>
            <a:avLst/>
            <a:gdLst/>
            <a:ahLst/>
            <a:cxnLst/>
            <a:rect l="l" t="t" r="r" b="b"/>
            <a:pathLst>
              <a:path w="20104100" h="1381125">
                <a:moveTo>
                  <a:pt x="20104099" y="1380735"/>
                </a:moveTo>
                <a:lnTo>
                  <a:pt x="0" y="1380735"/>
                </a:lnTo>
                <a:lnTo>
                  <a:pt x="0" y="414929"/>
                </a:lnTo>
                <a:lnTo>
                  <a:pt x="20104099" y="0"/>
                </a:lnTo>
                <a:lnTo>
                  <a:pt x="20104099" y="1380735"/>
                </a:lnTo>
                <a:close/>
              </a:path>
            </a:pathLst>
          </a:custGeom>
          <a:solidFill>
            <a:srgbClr val="E436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65801" y="2536436"/>
            <a:ext cx="3161029" cy="1234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rgbClr val="131E3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39097" y="4154712"/>
            <a:ext cx="10048240" cy="39122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0" i="0">
                <a:solidFill>
                  <a:srgbClr val="131E3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233335" y="10629070"/>
            <a:ext cx="7632700" cy="2959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131E39"/>
                </a:solidFill>
                <a:latin typeface="Trebuchet MS"/>
                <a:cs typeface="Trebuchet MS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20" dirty="0"/>
              <a:t>2023 </a:t>
            </a:r>
            <a:r>
              <a:rPr dirty="0"/>
              <a:t>Conﬁdential</a:t>
            </a:r>
            <a:r>
              <a:rPr spc="-80" dirty="0"/>
              <a:t> </a:t>
            </a:r>
            <a:r>
              <a:rPr spc="90" dirty="0"/>
              <a:t>-</a:t>
            </a:r>
            <a:r>
              <a:rPr spc="-85" dirty="0"/>
              <a:t> </a:t>
            </a:r>
            <a:r>
              <a:rPr spc="50" dirty="0"/>
              <a:t>All</a:t>
            </a:r>
            <a:r>
              <a:rPr spc="-80" dirty="0"/>
              <a:t> </a:t>
            </a:r>
            <a:r>
              <a:rPr dirty="0"/>
              <a:t>rights</a:t>
            </a:r>
            <a:r>
              <a:rPr spc="-15" dirty="0"/>
              <a:t> </a:t>
            </a:r>
            <a:r>
              <a:rPr dirty="0"/>
              <a:t>reserved</a:t>
            </a:r>
            <a:r>
              <a:rPr spc="-15" dirty="0"/>
              <a:t> </a:t>
            </a:r>
            <a:r>
              <a:rPr spc="425" dirty="0"/>
              <a:t>–</a:t>
            </a:r>
            <a:r>
              <a:rPr spc="-15" dirty="0"/>
              <a:t> </a:t>
            </a:r>
            <a:r>
              <a:rPr spc="50" dirty="0"/>
              <a:t>Personas</a:t>
            </a:r>
            <a:r>
              <a:rPr spc="-20" dirty="0"/>
              <a:t> </a:t>
            </a:r>
            <a:r>
              <a:rPr spc="65" dirty="0"/>
              <a:t>Social</a:t>
            </a:r>
            <a:r>
              <a:rPr spc="-80" dirty="0"/>
              <a:t> </a:t>
            </a:r>
            <a:r>
              <a:rPr spc="-10" dirty="0"/>
              <a:t>Incorporated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keek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mark@keek.com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3B7EA94-886B-7E99-7C74-0040321D6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17850" y="-19543"/>
            <a:ext cx="16986250" cy="1132416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400868" y="4965682"/>
            <a:ext cx="7586816" cy="1278554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12700" marR="5080">
              <a:lnSpc>
                <a:spcPts val="4530"/>
              </a:lnSpc>
              <a:spcBef>
                <a:spcPts val="969"/>
              </a:spcBef>
            </a:pPr>
            <a:r>
              <a:rPr sz="5400" b="1" spc="-10" dirty="0">
                <a:solidFill>
                  <a:srgbClr val="E4366B"/>
                </a:solidFill>
                <a:latin typeface="Verdana"/>
                <a:cs typeface="Verdana"/>
              </a:rPr>
              <a:t>Corporate </a:t>
            </a:r>
            <a:r>
              <a:rPr sz="5400" b="1" spc="-55" dirty="0">
                <a:solidFill>
                  <a:srgbClr val="E4366B"/>
                </a:solidFill>
                <a:latin typeface="Verdana"/>
                <a:cs typeface="Verdana"/>
              </a:rPr>
              <a:t>Presentation</a:t>
            </a:r>
            <a:r>
              <a:rPr sz="5400" b="1" spc="-710" dirty="0">
                <a:solidFill>
                  <a:srgbClr val="E4366B"/>
                </a:solidFill>
                <a:latin typeface="Verdana"/>
                <a:cs typeface="Verdana"/>
              </a:rPr>
              <a:t> </a:t>
            </a:r>
            <a:r>
              <a:rPr sz="5400" b="1" spc="-425" dirty="0">
                <a:solidFill>
                  <a:srgbClr val="E4366B"/>
                </a:solidFill>
                <a:latin typeface="Verdana"/>
                <a:cs typeface="Verdana"/>
              </a:rPr>
              <a:t>2023</a:t>
            </a:r>
            <a:endParaRPr sz="5400" b="1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20" dirty="0"/>
              <a:t>2023 </a:t>
            </a:r>
            <a:r>
              <a:rPr dirty="0"/>
              <a:t>Conﬁdential</a:t>
            </a:r>
            <a:r>
              <a:rPr spc="-80" dirty="0"/>
              <a:t> </a:t>
            </a:r>
            <a:r>
              <a:rPr spc="90" dirty="0"/>
              <a:t>-</a:t>
            </a:r>
            <a:r>
              <a:rPr spc="-85" dirty="0"/>
              <a:t> </a:t>
            </a:r>
            <a:r>
              <a:rPr spc="50" dirty="0"/>
              <a:t>All</a:t>
            </a:r>
            <a:r>
              <a:rPr spc="-80" dirty="0"/>
              <a:t> </a:t>
            </a:r>
            <a:r>
              <a:rPr dirty="0"/>
              <a:t>rights</a:t>
            </a:r>
            <a:r>
              <a:rPr spc="-15" dirty="0"/>
              <a:t> </a:t>
            </a:r>
            <a:r>
              <a:rPr dirty="0"/>
              <a:t>reserved</a:t>
            </a:r>
            <a:r>
              <a:rPr spc="-15" dirty="0"/>
              <a:t> </a:t>
            </a:r>
            <a:r>
              <a:rPr spc="425" dirty="0"/>
              <a:t>–</a:t>
            </a:r>
            <a:r>
              <a:rPr spc="-15" dirty="0"/>
              <a:t> </a:t>
            </a:r>
            <a:r>
              <a:rPr spc="50" dirty="0"/>
              <a:t>Personas</a:t>
            </a:r>
            <a:r>
              <a:rPr spc="-20" dirty="0"/>
              <a:t> </a:t>
            </a:r>
            <a:r>
              <a:rPr spc="65" dirty="0"/>
              <a:t>Social</a:t>
            </a:r>
            <a:r>
              <a:rPr spc="-80" dirty="0"/>
              <a:t> </a:t>
            </a:r>
            <a:r>
              <a:rPr spc="-10" dirty="0"/>
              <a:t>Incorporated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00869" y="6803846"/>
            <a:ext cx="570230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50" spc="60" dirty="0">
                <a:solidFill>
                  <a:srgbClr val="7A86A8"/>
                </a:solidFill>
                <a:latin typeface="Trebuchet MS"/>
                <a:cs typeface="Trebuchet MS"/>
              </a:rPr>
              <a:t>Keek</a:t>
            </a:r>
            <a:r>
              <a:rPr sz="1650" spc="50" dirty="0">
                <a:solidFill>
                  <a:srgbClr val="7A86A8"/>
                </a:solidFill>
                <a:latin typeface="Trebuchet MS"/>
                <a:cs typeface="Trebuchet MS"/>
              </a:rPr>
              <a:t> </a:t>
            </a:r>
            <a:r>
              <a:rPr sz="1650" dirty="0">
                <a:solidFill>
                  <a:srgbClr val="7A86A8"/>
                </a:solidFill>
                <a:latin typeface="Trebuchet MS"/>
                <a:cs typeface="Trebuchet MS"/>
              </a:rPr>
              <a:t>Social</a:t>
            </a:r>
            <a:r>
              <a:rPr sz="1650" spc="-15" dirty="0">
                <a:solidFill>
                  <a:srgbClr val="7A86A8"/>
                </a:solidFill>
                <a:latin typeface="Trebuchet MS"/>
                <a:cs typeface="Trebuchet MS"/>
              </a:rPr>
              <a:t> </a:t>
            </a:r>
            <a:r>
              <a:rPr sz="1650" dirty="0">
                <a:solidFill>
                  <a:srgbClr val="7A86A8"/>
                </a:solidFill>
                <a:latin typeface="Trebuchet MS"/>
                <a:cs typeface="Trebuchet MS"/>
              </a:rPr>
              <a:t>is</a:t>
            </a:r>
            <a:r>
              <a:rPr sz="1650" spc="50" dirty="0">
                <a:solidFill>
                  <a:srgbClr val="7A86A8"/>
                </a:solidFill>
                <a:latin typeface="Trebuchet MS"/>
                <a:cs typeface="Trebuchet MS"/>
              </a:rPr>
              <a:t> </a:t>
            </a:r>
            <a:r>
              <a:rPr sz="1650" dirty="0">
                <a:solidFill>
                  <a:srgbClr val="7A86A8"/>
                </a:solidFill>
                <a:latin typeface="Trebuchet MS"/>
                <a:cs typeface="Trebuchet MS"/>
              </a:rPr>
              <a:t>a</a:t>
            </a:r>
            <a:r>
              <a:rPr sz="1650" spc="55" dirty="0">
                <a:solidFill>
                  <a:srgbClr val="7A86A8"/>
                </a:solidFill>
                <a:latin typeface="Trebuchet MS"/>
                <a:cs typeface="Trebuchet MS"/>
              </a:rPr>
              <a:t> </a:t>
            </a:r>
            <a:r>
              <a:rPr sz="1650" dirty="0">
                <a:solidFill>
                  <a:srgbClr val="7A86A8"/>
                </a:solidFill>
                <a:latin typeface="Trebuchet MS"/>
                <a:cs typeface="Trebuchet MS"/>
              </a:rPr>
              <a:t>subsidiary</a:t>
            </a:r>
            <a:r>
              <a:rPr sz="1650" spc="-10" dirty="0">
                <a:solidFill>
                  <a:srgbClr val="7A86A8"/>
                </a:solidFill>
                <a:latin typeface="Trebuchet MS"/>
                <a:cs typeface="Trebuchet MS"/>
              </a:rPr>
              <a:t> </a:t>
            </a:r>
            <a:r>
              <a:rPr sz="1650" dirty="0">
                <a:solidFill>
                  <a:srgbClr val="7A86A8"/>
                </a:solidFill>
                <a:latin typeface="Trebuchet MS"/>
                <a:cs typeface="Trebuchet MS"/>
              </a:rPr>
              <a:t>of</a:t>
            </a:r>
            <a:r>
              <a:rPr sz="1650" spc="15" dirty="0">
                <a:solidFill>
                  <a:srgbClr val="7A86A8"/>
                </a:solidFill>
                <a:latin typeface="Trebuchet MS"/>
                <a:cs typeface="Trebuchet MS"/>
              </a:rPr>
              <a:t> </a:t>
            </a:r>
            <a:r>
              <a:rPr sz="1650" spc="65" dirty="0">
                <a:solidFill>
                  <a:srgbClr val="7A86A8"/>
                </a:solidFill>
                <a:latin typeface="Trebuchet MS"/>
                <a:cs typeface="Trebuchet MS"/>
              </a:rPr>
              <a:t>Personas</a:t>
            </a:r>
            <a:r>
              <a:rPr sz="1650" spc="50" dirty="0">
                <a:solidFill>
                  <a:srgbClr val="7A86A8"/>
                </a:solidFill>
                <a:latin typeface="Trebuchet MS"/>
                <a:cs typeface="Trebuchet MS"/>
              </a:rPr>
              <a:t> </a:t>
            </a:r>
            <a:r>
              <a:rPr sz="1650" dirty="0">
                <a:solidFill>
                  <a:srgbClr val="7A86A8"/>
                </a:solidFill>
                <a:latin typeface="Trebuchet MS"/>
                <a:cs typeface="Trebuchet MS"/>
              </a:rPr>
              <a:t>Social</a:t>
            </a:r>
            <a:r>
              <a:rPr sz="1650" spc="-10" dirty="0">
                <a:solidFill>
                  <a:srgbClr val="7A86A8"/>
                </a:solidFill>
                <a:latin typeface="Trebuchet MS"/>
                <a:cs typeface="Trebuchet MS"/>
              </a:rPr>
              <a:t> Incorporated. </a:t>
            </a:r>
            <a:r>
              <a:rPr sz="1650" spc="-40" dirty="0">
                <a:solidFill>
                  <a:srgbClr val="7A86A8"/>
                </a:solidFill>
                <a:latin typeface="Trebuchet MS"/>
                <a:cs typeface="Trebuchet MS"/>
              </a:rPr>
              <a:t>Toronto,</a:t>
            </a:r>
            <a:r>
              <a:rPr sz="1650" spc="-45" dirty="0">
                <a:solidFill>
                  <a:srgbClr val="7A86A8"/>
                </a:solidFill>
                <a:latin typeface="Trebuchet MS"/>
                <a:cs typeface="Trebuchet MS"/>
              </a:rPr>
              <a:t> </a:t>
            </a:r>
            <a:r>
              <a:rPr sz="1650" dirty="0">
                <a:solidFill>
                  <a:srgbClr val="7A86A8"/>
                </a:solidFill>
                <a:latin typeface="Trebuchet MS"/>
                <a:cs typeface="Trebuchet MS"/>
              </a:rPr>
              <a:t>ON.</a:t>
            </a:r>
            <a:r>
              <a:rPr sz="1650" spc="-45" dirty="0">
                <a:solidFill>
                  <a:srgbClr val="7A86A8"/>
                </a:solidFill>
                <a:latin typeface="Trebuchet MS"/>
                <a:cs typeface="Trebuchet MS"/>
              </a:rPr>
              <a:t> </a:t>
            </a:r>
            <a:r>
              <a:rPr sz="1650" spc="-10" dirty="0">
                <a:solidFill>
                  <a:srgbClr val="7A86A8"/>
                </a:solidFill>
                <a:latin typeface="Trebuchet MS"/>
                <a:cs typeface="Trebuchet MS"/>
              </a:rPr>
              <a:t>Canada.</a:t>
            </a:r>
            <a:endParaRPr sz="1650" dirty="0">
              <a:latin typeface="Trebuchet MS"/>
              <a:cs typeface="Trebuchet MS"/>
            </a:endParaRPr>
          </a:p>
          <a:p>
            <a:pPr marL="12700">
              <a:lnSpc>
                <a:spcPts val="1975"/>
              </a:lnSpc>
            </a:pPr>
            <a:r>
              <a:rPr sz="1650" spc="-10" dirty="0">
                <a:solidFill>
                  <a:srgbClr val="002060"/>
                </a:solidFill>
                <a:latin typeface="Trebuchet MS"/>
                <a:cs typeface="Trebuchet M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www.keek.com</a:t>
            </a:r>
            <a:endParaRPr sz="1650" dirty="0">
              <a:solidFill>
                <a:srgbClr val="00206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100" y="0"/>
                </a:moveTo>
                <a:lnTo>
                  <a:pt x="17219067" y="0"/>
                </a:lnTo>
                <a:lnTo>
                  <a:pt x="14531048" y="0"/>
                </a:lnTo>
                <a:lnTo>
                  <a:pt x="5397970" y="0"/>
                </a:lnTo>
                <a:lnTo>
                  <a:pt x="8711247" y="4460189"/>
                </a:lnTo>
                <a:lnTo>
                  <a:pt x="1919846" y="9665005"/>
                </a:lnTo>
                <a:lnTo>
                  <a:pt x="0" y="11115383"/>
                </a:lnTo>
                <a:lnTo>
                  <a:pt x="0" y="11308550"/>
                </a:lnTo>
                <a:lnTo>
                  <a:pt x="20104100" y="11308550"/>
                </a:lnTo>
                <a:lnTo>
                  <a:pt x="20104100" y="0"/>
                </a:lnTo>
                <a:close/>
              </a:path>
            </a:pathLst>
          </a:custGeom>
          <a:solidFill>
            <a:srgbClr val="131E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65801" y="2641145"/>
            <a:ext cx="4642849" cy="2668103"/>
          </a:xfrm>
          <a:prstGeom prst="rect">
            <a:avLst/>
          </a:prstGeom>
        </p:spPr>
        <p:txBody>
          <a:bodyPr vert="horz" wrap="square" lIns="0" tIns="174625" rIns="0" bIns="0" rtlCol="0">
            <a:spAutoFit/>
          </a:bodyPr>
          <a:lstStyle/>
          <a:p>
            <a:pPr marL="12700" marR="1136650">
              <a:lnSpc>
                <a:spcPct val="76300"/>
              </a:lnSpc>
              <a:spcBef>
                <a:spcPts val="1375"/>
              </a:spcBef>
            </a:pPr>
            <a:r>
              <a:rPr sz="4500" b="1" spc="-10" dirty="0">
                <a:solidFill>
                  <a:srgbClr val="131E39"/>
                </a:solidFill>
                <a:latin typeface="Verdana"/>
                <a:cs typeface="Verdana"/>
              </a:rPr>
              <a:t>Market </a:t>
            </a:r>
            <a:r>
              <a:rPr sz="4500" b="1" spc="-80" dirty="0">
                <a:solidFill>
                  <a:srgbClr val="131E39"/>
                </a:solidFill>
                <a:latin typeface="Verdana"/>
                <a:cs typeface="Verdana"/>
              </a:rPr>
              <a:t>Landscape.</a:t>
            </a:r>
            <a:endParaRPr sz="4500" b="1" dirty="0">
              <a:latin typeface="Verdana"/>
              <a:cs typeface="Verdana"/>
            </a:endParaRPr>
          </a:p>
          <a:p>
            <a:pPr marL="85725" marR="5080" algn="l">
              <a:lnSpc>
                <a:spcPct val="108700"/>
              </a:lnSpc>
              <a:spcBef>
                <a:spcPts val="2990"/>
              </a:spcBef>
            </a:pP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Market</a:t>
            </a:r>
            <a:r>
              <a:rPr sz="2150" spc="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40" dirty="0">
                <a:solidFill>
                  <a:srgbClr val="131E39"/>
                </a:solidFill>
                <a:latin typeface="Arial"/>
                <a:cs typeface="Arial"/>
              </a:rPr>
              <a:t>Research</a:t>
            </a:r>
            <a:r>
              <a:rPr sz="2150" spc="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shows</a:t>
            </a:r>
            <a:r>
              <a:rPr sz="2150" spc="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that</a:t>
            </a:r>
            <a:r>
              <a:rPr sz="2150" spc="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users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demonstrate</a:t>
            </a:r>
            <a:r>
              <a:rPr sz="2150" spc="-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a</a:t>
            </a:r>
            <a:r>
              <a:rPr sz="2150" spc="-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willingness</a:t>
            </a:r>
            <a:r>
              <a:rPr sz="2150" spc="-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2150" spc="-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use</a:t>
            </a:r>
            <a:r>
              <a:rPr sz="2150" spc="-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50" dirty="0">
                <a:solidFill>
                  <a:srgbClr val="131E39"/>
                </a:solidFill>
                <a:latin typeface="Arial"/>
                <a:cs typeface="Arial"/>
              </a:rPr>
              <a:t>a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variety</a:t>
            </a:r>
            <a:r>
              <a:rPr sz="2150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80" dirty="0">
                <a:solidFill>
                  <a:srgbClr val="131E39"/>
                </a:solidFill>
                <a:latin typeface="Arial"/>
                <a:cs typeface="Arial"/>
              </a:rPr>
              <a:t>of</a:t>
            </a:r>
            <a:r>
              <a:rPr sz="2150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social</a:t>
            </a:r>
            <a:r>
              <a:rPr sz="2150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networks.</a:t>
            </a:r>
            <a:endParaRPr sz="21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9097" y="5654143"/>
            <a:ext cx="4245610" cy="1449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700"/>
              </a:lnSpc>
              <a:spcBef>
                <a:spcPts val="100"/>
              </a:spcBef>
            </a:pPr>
            <a:r>
              <a:rPr sz="2150" b="1" spc="-100" dirty="0">
                <a:solidFill>
                  <a:srgbClr val="131E39"/>
                </a:solidFill>
                <a:latin typeface="Arial"/>
                <a:cs typeface="Arial"/>
              </a:rPr>
              <a:t>Users</a:t>
            </a:r>
            <a:r>
              <a:rPr sz="2150" b="1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45" dirty="0">
                <a:solidFill>
                  <a:srgbClr val="131E39"/>
                </a:solidFill>
                <a:latin typeface="Arial"/>
                <a:cs typeface="Arial"/>
              </a:rPr>
              <a:t>are </a:t>
            </a:r>
            <a:r>
              <a:rPr sz="2150" b="1" spc="-105" dirty="0">
                <a:solidFill>
                  <a:srgbClr val="131E39"/>
                </a:solidFill>
                <a:latin typeface="Arial"/>
                <a:cs typeface="Arial"/>
              </a:rPr>
              <a:t>spending</a:t>
            </a:r>
            <a:r>
              <a:rPr sz="2150" b="1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131E39"/>
                </a:solidFill>
                <a:latin typeface="Arial"/>
                <a:cs typeface="Arial"/>
              </a:rPr>
              <a:t>increasingly </a:t>
            </a:r>
            <a:r>
              <a:rPr sz="2150" b="1" spc="-60" dirty="0">
                <a:solidFill>
                  <a:srgbClr val="131E39"/>
                </a:solidFill>
                <a:latin typeface="Arial"/>
                <a:cs typeface="Arial"/>
              </a:rPr>
              <a:t>more</a:t>
            </a:r>
            <a:r>
              <a:rPr sz="2150" b="1" spc="-8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20" dirty="0">
                <a:solidFill>
                  <a:srgbClr val="131E39"/>
                </a:solidFill>
                <a:latin typeface="Arial"/>
                <a:cs typeface="Arial"/>
              </a:rPr>
              <a:t>time</a:t>
            </a:r>
            <a:r>
              <a:rPr sz="2150" b="1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120" dirty="0">
                <a:solidFill>
                  <a:srgbClr val="131E39"/>
                </a:solidFill>
                <a:latin typeface="Arial"/>
                <a:cs typeface="Arial"/>
              </a:rPr>
              <a:t>on</a:t>
            </a:r>
            <a:r>
              <a:rPr sz="2150" b="1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75" dirty="0">
                <a:solidFill>
                  <a:srgbClr val="131E39"/>
                </a:solidFill>
                <a:latin typeface="Arial"/>
                <a:cs typeface="Arial"/>
              </a:rPr>
              <a:t>social </a:t>
            </a:r>
            <a:r>
              <a:rPr sz="2150" b="1" spc="-65" dirty="0">
                <a:solidFill>
                  <a:srgbClr val="131E39"/>
                </a:solidFill>
                <a:latin typeface="Arial"/>
                <a:cs typeface="Arial"/>
              </a:rPr>
              <a:t>media</a:t>
            </a:r>
            <a:r>
              <a:rPr sz="2150" b="1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90" dirty="0">
                <a:solidFill>
                  <a:srgbClr val="131E39"/>
                </a:solidFill>
                <a:latin typeface="Arial"/>
                <a:cs typeface="Arial"/>
              </a:rPr>
              <a:t>and</a:t>
            </a:r>
            <a:r>
              <a:rPr sz="2150" b="1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25" dirty="0">
                <a:solidFill>
                  <a:srgbClr val="131E39"/>
                </a:solidFill>
                <a:latin typeface="Arial"/>
                <a:cs typeface="Arial"/>
              </a:rPr>
              <a:t>the </a:t>
            </a:r>
            <a:r>
              <a:rPr sz="2150" b="1" spc="-60" dirty="0">
                <a:solidFill>
                  <a:srgbClr val="131E39"/>
                </a:solidFill>
                <a:latin typeface="Arial"/>
                <a:cs typeface="Arial"/>
              </a:rPr>
              <a:t>pot</a:t>
            </a:r>
            <a:r>
              <a:rPr sz="2150" b="1" spc="-7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131E39"/>
                </a:solidFill>
                <a:latin typeface="Arial"/>
                <a:cs typeface="Arial"/>
              </a:rPr>
              <a:t>of</a:t>
            </a:r>
            <a:r>
              <a:rPr sz="2150" b="1" spc="-70" dirty="0">
                <a:solidFill>
                  <a:srgbClr val="131E39"/>
                </a:solidFill>
                <a:latin typeface="Arial"/>
                <a:cs typeface="Arial"/>
              </a:rPr>
              <a:t> advertising</a:t>
            </a:r>
            <a:r>
              <a:rPr sz="2150" b="1" spc="-75" dirty="0">
                <a:solidFill>
                  <a:srgbClr val="131E39"/>
                </a:solidFill>
                <a:latin typeface="Arial"/>
                <a:cs typeface="Arial"/>
              </a:rPr>
              <a:t> dollars</a:t>
            </a:r>
            <a:r>
              <a:rPr sz="2150" b="1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25" dirty="0">
                <a:solidFill>
                  <a:srgbClr val="131E39"/>
                </a:solidFill>
                <a:latin typeface="Arial"/>
                <a:cs typeface="Arial"/>
              </a:rPr>
              <a:t>is </a:t>
            </a:r>
            <a:r>
              <a:rPr sz="2150" b="1" spc="-75" dirty="0">
                <a:solidFill>
                  <a:srgbClr val="131E39"/>
                </a:solidFill>
                <a:latin typeface="Arial"/>
                <a:cs typeface="Arial"/>
              </a:rPr>
              <a:t>increasing</a:t>
            </a:r>
            <a:r>
              <a:rPr sz="2150" b="1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131E39"/>
                </a:solidFill>
                <a:latin typeface="Arial"/>
                <a:cs typeface="Arial"/>
              </a:rPr>
              <a:t>signiﬁcantly.</a:t>
            </a:r>
            <a:endParaRPr sz="21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46165" y="1245900"/>
            <a:ext cx="7381240" cy="109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700"/>
              </a:lnSpc>
              <a:spcBef>
                <a:spcPts val="100"/>
              </a:spcBef>
            </a:pPr>
            <a:r>
              <a:rPr sz="2150" b="1" spc="-95" dirty="0">
                <a:solidFill>
                  <a:srgbClr val="E4366B"/>
                </a:solidFill>
                <a:latin typeface="Arial"/>
                <a:cs typeface="Arial"/>
              </a:rPr>
              <a:t>It's</a:t>
            </a:r>
            <a:r>
              <a:rPr sz="2150" b="1" spc="-5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120" dirty="0">
                <a:solidFill>
                  <a:srgbClr val="E4366B"/>
                </a:solidFill>
                <a:latin typeface="Arial"/>
                <a:cs typeface="Arial"/>
              </a:rPr>
              <a:t>now</a:t>
            </a:r>
            <a:r>
              <a:rPr sz="2150" b="1" spc="-5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80" dirty="0">
                <a:solidFill>
                  <a:srgbClr val="E4366B"/>
                </a:solidFill>
                <a:latin typeface="Arial"/>
                <a:cs typeface="Arial"/>
              </a:rPr>
              <a:t>projected</a:t>
            </a:r>
            <a:r>
              <a:rPr sz="2150" b="1" spc="-6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25" dirty="0">
                <a:solidFill>
                  <a:srgbClr val="E4366B"/>
                </a:solidFill>
                <a:latin typeface="Arial"/>
                <a:cs typeface="Arial"/>
              </a:rPr>
              <a:t>that</a:t>
            </a:r>
            <a:r>
              <a:rPr sz="2150" b="1" spc="-5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E4366B"/>
                </a:solidFill>
                <a:latin typeface="Arial"/>
                <a:cs typeface="Arial"/>
              </a:rPr>
              <a:t>$130.5</a:t>
            </a:r>
            <a:r>
              <a:rPr sz="2150" b="1" spc="-5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60" dirty="0">
                <a:solidFill>
                  <a:srgbClr val="E4366B"/>
                </a:solidFill>
                <a:latin typeface="Arial"/>
                <a:cs typeface="Arial"/>
              </a:rPr>
              <a:t>billion</a:t>
            </a:r>
            <a:r>
              <a:rPr sz="2150" b="1" spc="-5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E4366B"/>
                </a:solidFill>
                <a:latin typeface="Arial"/>
                <a:cs typeface="Arial"/>
              </a:rPr>
              <a:t>of</a:t>
            </a:r>
            <a:r>
              <a:rPr sz="2150" b="1" spc="-5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35" dirty="0">
                <a:solidFill>
                  <a:srgbClr val="E4366B"/>
                </a:solidFill>
                <a:latin typeface="Arial"/>
                <a:cs typeface="Arial"/>
              </a:rPr>
              <a:t>total</a:t>
            </a:r>
            <a:r>
              <a:rPr sz="2150" b="1" spc="-5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75" dirty="0">
                <a:solidFill>
                  <a:srgbClr val="E4366B"/>
                </a:solidFill>
                <a:latin typeface="Arial"/>
                <a:cs typeface="Arial"/>
              </a:rPr>
              <a:t>social</a:t>
            </a:r>
            <a:r>
              <a:rPr sz="2150" b="1" spc="-5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media</a:t>
            </a:r>
            <a:r>
              <a:rPr sz="2150" b="1" spc="-6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25" dirty="0">
                <a:solidFill>
                  <a:srgbClr val="E4366B"/>
                </a:solidFill>
                <a:latin typeface="Arial"/>
                <a:cs typeface="Arial"/>
              </a:rPr>
              <a:t>ad </a:t>
            </a:r>
            <a:r>
              <a:rPr sz="2150" b="1" spc="-105" dirty="0">
                <a:solidFill>
                  <a:srgbClr val="E4366B"/>
                </a:solidFill>
                <a:latin typeface="Arial"/>
                <a:cs typeface="Arial"/>
              </a:rPr>
              <a:t>spending</a:t>
            </a:r>
            <a:r>
              <a:rPr sz="2150" b="1" spc="-3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50" dirty="0">
                <a:solidFill>
                  <a:srgbClr val="E4366B"/>
                </a:solidFill>
                <a:latin typeface="Arial"/>
                <a:cs typeface="Arial"/>
              </a:rPr>
              <a:t>will</a:t>
            </a:r>
            <a:r>
              <a:rPr sz="2150" b="1" spc="-3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75" dirty="0">
                <a:solidFill>
                  <a:srgbClr val="E4366B"/>
                </a:solidFill>
                <a:latin typeface="Arial"/>
                <a:cs typeface="Arial"/>
              </a:rPr>
              <a:t>be</a:t>
            </a:r>
            <a:r>
              <a:rPr sz="2150" b="1" spc="-3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75" dirty="0">
                <a:solidFill>
                  <a:srgbClr val="E4366B"/>
                </a:solidFill>
                <a:latin typeface="Arial"/>
                <a:cs typeface="Arial"/>
              </a:rPr>
              <a:t>generated</a:t>
            </a:r>
            <a:r>
              <a:rPr sz="2150" b="1" spc="-3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95" dirty="0">
                <a:solidFill>
                  <a:srgbClr val="E4366B"/>
                </a:solidFill>
                <a:latin typeface="Arial"/>
                <a:cs typeface="Arial"/>
              </a:rPr>
              <a:t>through</a:t>
            </a:r>
            <a:r>
              <a:rPr sz="2150" b="1" spc="-3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75" dirty="0">
                <a:solidFill>
                  <a:srgbClr val="E4366B"/>
                </a:solidFill>
                <a:latin typeface="Arial"/>
                <a:cs typeface="Arial"/>
              </a:rPr>
              <a:t>mobile</a:t>
            </a:r>
            <a:r>
              <a:rPr sz="2150" b="1" spc="-3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130" dirty="0">
                <a:solidFill>
                  <a:srgbClr val="E4366B"/>
                </a:solidFill>
                <a:latin typeface="Arial"/>
                <a:cs typeface="Arial"/>
              </a:rPr>
              <a:t>by</a:t>
            </a:r>
            <a:r>
              <a:rPr sz="2150" b="1" spc="-3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E4366B"/>
                </a:solidFill>
                <a:latin typeface="Arial"/>
                <a:cs typeface="Arial"/>
              </a:rPr>
              <a:t>2027.</a:t>
            </a:r>
            <a:endParaRPr sz="2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2150" i="1" spc="-75" dirty="0">
                <a:solidFill>
                  <a:srgbClr val="FFFFFF"/>
                </a:solidFill>
                <a:latin typeface="Arial"/>
                <a:cs typeface="Arial"/>
              </a:rPr>
              <a:t>Source</a:t>
            </a:r>
            <a:r>
              <a:rPr sz="2150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i="1" spc="-40" dirty="0">
                <a:solidFill>
                  <a:srgbClr val="FFFFFF"/>
                </a:solidFill>
                <a:latin typeface="Arial"/>
                <a:cs typeface="Arial"/>
              </a:rPr>
              <a:t>Sprout</a:t>
            </a:r>
            <a:r>
              <a:rPr sz="215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i="1" spc="-10" dirty="0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endParaRPr sz="21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746165" y="3025950"/>
            <a:ext cx="7820025" cy="109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700"/>
              </a:lnSpc>
              <a:spcBef>
                <a:spcPts val="100"/>
              </a:spcBef>
            </a:pPr>
            <a:r>
              <a:rPr sz="2150" b="1" spc="-20" dirty="0">
                <a:solidFill>
                  <a:srgbClr val="E4366B"/>
                </a:solidFill>
                <a:latin typeface="Arial"/>
                <a:cs typeface="Arial"/>
              </a:rPr>
              <a:t>In</a:t>
            </a:r>
            <a:r>
              <a:rPr sz="2150" b="1" spc="-7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E4366B"/>
                </a:solidFill>
                <a:latin typeface="Arial"/>
                <a:cs typeface="Arial"/>
              </a:rPr>
              <a:t>2023,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45" dirty="0">
                <a:solidFill>
                  <a:srgbClr val="E4366B"/>
                </a:solidFill>
                <a:latin typeface="Arial"/>
                <a:cs typeface="Arial"/>
              </a:rPr>
              <a:t>there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45" dirty="0">
                <a:solidFill>
                  <a:srgbClr val="E4366B"/>
                </a:solidFill>
                <a:latin typeface="Arial"/>
                <a:cs typeface="Arial"/>
              </a:rPr>
              <a:t>are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45" dirty="0">
                <a:solidFill>
                  <a:srgbClr val="E4366B"/>
                </a:solidFill>
                <a:latin typeface="Arial"/>
                <a:cs typeface="Arial"/>
              </a:rPr>
              <a:t>estimated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60" dirty="0">
                <a:solidFill>
                  <a:srgbClr val="E4366B"/>
                </a:solidFill>
                <a:latin typeface="Arial"/>
                <a:cs typeface="Arial"/>
              </a:rPr>
              <a:t>to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75" dirty="0">
                <a:solidFill>
                  <a:srgbClr val="E4366B"/>
                </a:solidFill>
                <a:latin typeface="Arial"/>
                <a:cs typeface="Arial"/>
              </a:rPr>
              <a:t>be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E4366B"/>
                </a:solidFill>
                <a:latin typeface="Arial"/>
                <a:cs typeface="Arial"/>
              </a:rPr>
              <a:t>4.89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60" dirty="0">
                <a:solidFill>
                  <a:srgbClr val="E4366B"/>
                </a:solidFill>
                <a:latin typeface="Arial"/>
                <a:cs typeface="Arial"/>
              </a:rPr>
              <a:t>billion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35" dirty="0">
                <a:solidFill>
                  <a:srgbClr val="E4366B"/>
                </a:solidFill>
                <a:latin typeface="Arial"/>
                <a:cs typeface="Arial"/>
              </a:rPr>
              <a:t>total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75" dirty="0">
                <a:solidFill>
                  <a:srgbClr val="E4366B"/>
                </a:solidFill>
                <a:latin typeface="Arial"/>
                <a:cs typeface="Arial"/>
              </a:rPr>
              <a:t>social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30" dirty="0">
                <a:solidFill>
                  <a:srgbClr val="E4366B"/>
                </a:solidFill>
                <a:latin typeface="Arial"/>
                <a:cs typeface="Arial"/>
              </a:rPr>
              <a:t>media </a:t>
            </a:r>
            <a:r>
              <a:rPr sz="2150" b="1" spc="-85" dirty="0">
                <a:solidFill>
                  <a:srgbClr val="E4366B"/>
                </a:solidFill>
                <a:latin typeface="Arial"/>
                <a:cs typeface="Arial"/>
              </a:rPr>
              <a:t>users</a:t>
            </a:r>
            <a:r>
              <a:rPr sz="2150" b="1" spc="-4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E4366B"/>
                </a:solidFill>
                <a:latin typeface="Arial"/>
                <a:cs typeface="Arial"/>
              </a:rPr>
              <a:t>worldwide.</a:t>
            </a:r>
            <a:endParaRPr sz="2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2150" i="1" spc="-80" dirty="0">
                <a:solidFill>
                  <a:srgbClr val="FFFFFF"/>
                </a:solidFill>
                <a:latin typeface="Arial"/>
                <a:cs typeface="Arial"/>
              </a:rPr>
              <a:t>Source:</a:t>
            </a:r>
            <a:r>
              <a:rPr sz="215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i="1" spc="-45" dirty="0">
                <a:solidFill>
                  <a:srgbClr val="FFFFFF"/>
                </a:solidFill>
                <a:latin typeface="Arial"/>
                <a:cs typeface="Arial"/>
              </a:rPr>
              <a:t>Hootsuite’s</a:t>
            </a:r>
            <a:r>
              <a:rPr sz="215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i="1" spc="-40" dirty="0">
                <a:solidFill>
                  <a:srgbClr val="FFFFFF"/>
                </a:solidFill>
                <a:latin typeface="Arial"/>
                <a:cs typeface="Arial"/>
              </a:rPr>
              <a:t>Digital</a:t>
            </a:r>
            <a:r>
              <a:rPr sz="2150" i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i="1" spc="-65" dirty="0">
                <a:solidFill>
                  <a:srgbClr val="FFFFFF"/>
                </a:solidFill>
                <a:latin typeface="Arial"/>
                <a:cs typeface="Arial"/>
              </a:rPr>
              <a:t>Trends</a:t>
            </a:r>
            <a:r>
              <a:rPr sz="215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i="1" spc="-45" dirty="0">
                <a:solidFill>
                  <a:srgbClr val="FFFFFF"/>
                </a:solidFill>
                <a:latin typeface="Arial"/>
                <a:cs typeface="Arial"/>
              </a:rPr>
              <a:t>Report</a:t>
            </a:r>
            <a:r>
              <a:rPr sz="215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i="1" spc="-20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21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46165" y="4806001"/>
            <a:ext cx="7373620" cy="109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700"/>
              </a:lnSpc>
              <a:spcBef>
                <a:spcPts val="100"/>
              </a:spcBef>
            </a:pPr>
            <a:r>
              <a:rPr sz="2150" b="1" spc="-40" dirty="0">
                <a:solidFill>
                  <a:srgbClr val="E4366B"/>
                </a:solidFill>
                <a:latin typeface="Arial"/>
                <a:cs typeface="Arial"/>
              </a:rPr>
              <a:t>The</a:t>
            </a:r>
            <a:r>
              <a:rPr sz="2150" b="1" spc="-5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80" dirty="0">
                <a:solidFill>
                  <a:srgbClr val="E4366B"/>
                </a:solidFill>
                <a:latin typeface="Arial"/>
                <a:cs typeface="Arial"/>
              </a:rPr>
              <a:t>average</a:t>
            </a:r>
            <a:r>
              <a:rPr sz="2150" b="1" spc="-4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100" dirty="0">
                <a:solidFill>
                  <a:srgbClr val="E4366B"/>
                </a:solidFill>
                <a:latin typeface="Arial"/>
                <a:cs typeface="Arial"/>
              </a:rPr>
              <a:t>person</a:t>
            </a:r>
            <a:r>
              <a:rPr sz="2150" b="1" spc="-4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110" dirty="0">
                <a:solidFill>
                  <a:srgbClr val="E4366B"/>
                </a:solidFill>
                <a:latin typeface="Arial"/>
                <a:cs typeface="Arial"/>
              </a:rPr>
              <a:t>bounces</a:t>
            </a:r>
            <a:r>
              <a:rPr sz="2150" b="1" spc="-4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between</a:t>
            </a:r>
            <a:r>
              <a:rPr sz="2150" b="1" spc="-4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100" dirty="0">
                <a:solidFill>
                  <a:srgbClr val="E4366B"/>
                </a:solidFill>
                <a:latin typeface="Arial"/>
                <a:cs typeface="Arial"/>
              </a:rPr>
              <a:t>seven</a:t>
            </a:r>
            <a:r>
              <a:rPr sz="2150" b="1" spc="-5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35" dirty="0">
                <a:solidFill>
                  <a:srgbClr val="E4366B"/>
                </a:solidFill>
                <a:latin typeface="Arial"/>
                <a:cs typeface="Arial"/>
              </a:rPr>
              <a:t>different</a:t>
            </a:r>
            <a:r>
              <a:rPr sz="2150" b="1" spc="-4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20" dirty="0">
                <a:solidFill>
                  <a:srgbClr val="E4366B"/>
                </a:solidFill>
                <a:latin typeface="Arial"/>
                <a:cs typeface="Arial"/>
              </a:rPr>
              <a:t>social </a:t>
            </a:r>
            <a:r>
              <a:rPr sz="2150" b="1" spc="-70" dirty="0">
                <a:solidFill>
                  <a:srgbClr val="E4366B"/>
                </a:solidFill>
                <a:latin typeface="Arial"/>
                <a:cs typeface="Arial"/>
              </a:rPr>
              <a:t>networks</a:t>
            </a:r>
            <a:r>
              <a:rPr sz="2150" b="1" spc="-8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60" dirty="0">
                <a:solidFill>
                  <a:srgbClr val="E4366B"/>
                </a:solidFill>
                <a:latin typeface="Arial"/>
                <a:cs typeface="Arial"/>
              </a:rPr>
              <a:t>per</a:t>
            </a:r>
            <a:r>
              <a:rPr sz="2150" b="1" spc="-8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E4366B"/>
                </a:solidFill>
                <a:latin typeface="Arial"/>
                <a:cs typeface="Arial"/>
              </a:rPr>
              <a:t>month.</a:t>
            </a:r>
            <a:endParaRPr sz="2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2150" i="1" spc="-80" dirty="0">
                <a:solidFill>
                  <a:srgbClr val="FFFFFF"/>
                </a:solidFill>
                <a:latin typeface="Arial"/>
                <a:cs typeface="Arial"/>
              </a:rPr>
              <a:t>Source:</a:t>
            </a:r>
            <a:r>
              <a:rPr sz="215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i="1" spc="-45" dirty="0">
                <a:solidFill>
                  <a:srgbClr val="FFFFFF"/>
                </a:solidFill>
                <a:latin typeface="Arial"/>
                <a:cs typeface="Arial"/>
              </a:rPr>
              <a:t>Hootsuite’s</a:t>
            </a:r>
            <a:r>
              <a:rPr sz="215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i="1" spc="-40" dirty="0">
                <a:solidFill>
                  <a:srgbClr val="FFFFFF"/>
                </a:solidFill>
                <a:latin typeface="Arial"/>
                <a:cs typeface="Arial"/>
              </a:rPr>
              <a:t>Digital</a:t>
            </a:r>
            <a:r>
              <a:rPr sz="2150" i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i="1" spc="-65" dirty="0">
                <a:solidFill>
                  <a:srgbClr val="FFFFFF"/>
                </a:solidFill>
                <a:latin typeface="Arial"/>
                <a:cs typeface="Arial"/>
              </a:rPr>
              <a:t>Trends</a:t>
            </a:r>
            <a:r>
              <a:rPr sz="215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i="1" spc="-45" dirty="0">
                <a:solidFill>
                  <a:srgbClr val="FFFFFF"/>
                </a:solidFill>
                <a:latin typeface="Arial"/>
                <a:cs typeface="Arial"/>
              </a:rPr>
              <a:t>Report</a:t>
            </a:r>
            <a:r>
              <a:rPr sz="215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i="1" spc="-20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21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46165" y="6230041"/>
            <a:ext cx="7855584" cy="109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700"/>
              </a:lnSpc>
              <a:spcBef>
                <a:spcPts val="100"/>
              </a:spcBef>
            </a:pPr>
            <a:r>
              <a:rPr sz="2150" b="1" spc="-40" dirty="0">
                <a:solidFill>
                  <a:srgbClr val="E4366B"/>
                </a:solidFill>
                <a:latin typeface="Arial"/>
                <a:cs typeface="Arial"/>
              </a:rPr>
              <a:t>The</a:t>
            </a:r>
            <a:r>
              <a:rPr sz="2150" b="1" spc="-10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80" dirty="0">
                <a:solidFill>
                  <a:srgbClr val="E4366B"/>
                </a:solidFill>
                <a:latin typeface="Arial"/>
                <a:cs typeface="Arial"/>
              </a:rPr>
              <a:t>amount</a:t>
            </a:r>
            <a:r>
              <a:rPr sz="2150" b="1" spc="-7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E4366B"/>
                </a:solidFill>
                <a:latin typeface="Arial"/>
                <a:cs typeface="Arial"/>
              </a:rPr>
              <a:t>of</a:t>
            </a:r>
            <a:r>
              <a:rPr sz="2150" b="1" spc="-7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20" dirty="0">
                <a:solidFill>
                  <a:srgbClr val="E4366B"/>
                </a:solidFill>
                <a:latin typeface="Arial"/>
                <a:cs typeface="Arial"/>
              </a:rPr>
              <a:t>time</a:t>
            </a:r>
            <a:r>
              <a:rPr sz="2150" b="1" spc="-7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45" dirty="0">
                <a:solidFill>
                  <a:srgbClr val="E4366B"/>
                </a:solidFill>
                <a:latin typeface="Arial"/>
                <a:cs typeface="Arial"/>
              </a:rPr>
              <a:t>internet</a:t>
            </a:r>
            <a:r>
              <a:rPr sz="2150" b="1" spc="-7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85" dirty="0">
                <a:solidFill>
                  <a:srgbClr val="E4366B"/>
                </a:solidFill>
                <a:latin typeface="Arial"/>
                <a:cs typeface="Arial"/>
              </a:rPr>
              <a:t>users</a:t>
            </a:r>
            <a:r>
              <a:rPr sz="2150" b="1" spc="-6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110" dirty="0">
                <a:solidFill>
                  <a:srgbClr val="E4366B"/>
                </a:solidFill>
                <a:latin typeface="Arial"/>
                <a:cs typeface="Arial"/>
              </a:rPr>
              <a:t>spend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120" dirty="0">
                <a:solidFill>
                  <a:srgbClr val="E4366B"/>
                </a:solidFill>
                <a:latin typeface="Arial"/>
                <a:cs typeface="Arial"/>
              </a:rPr>
              <a:t>on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75" dirty="0">
                <a:solidFill>
                  <a:srgbClr val="E4366B"/>
                </a:solidFill>
                <a:latin typeface="Arial"/>
                <a:cs typeface="Arial"/>
              </a:rPr>
              <a:t>social 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media</a:t>
            </a:r>
            <a:r>
              <a:rPr sz="2150" b="1" spc="-7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50" dirty="0">
                <a:solidFill>
                  <a:srgbClr val="E4366B"/>
                </a:solidFill>
                <a:latin typeface="Arial"/>
                <a:cs typeface="Arial"/>
              </a:rPr>
              <a:t>is</a:t>
            </a:r>
            <a:r>
              <a:rPr sz="2150" b="1" spc="-7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25" dirty="0">
                <a:solidFill>
                  <a:srgbClr val="E4366B"/>
                </a:solidFill>
                <a:latin typeface="Arial"/>
                <a:cs typeface="Arial"/>
              </a:rPr>
              <a:t>now </a:t>
            </a:r>
            <a:r>
              <a:rPr sz="2150" b="1" spc="-80" dirty="0">
                <a:solidFill>
                  <a:srgbClr val="E4366B"/>
                </a:solidFill>
                <a:latin typeface="Arial"/>
                <a:cs typeface="Arial"/>
              </a:rPr>
              <a:t>higher</a:t>
            </a:r>
            <a:r>
              <a:rPr sz="2150" b="1" spc="-5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than</a:t>
            </a:r>
            <a:r>
              <a:rPr sz="2150" b="1" spc="-5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70" dirty="0">
                <a:solidFill>
                  <a:srgbClr val="E4366B"/>
                </a:solidFill>
                <a:latin typeface="Arial"/>
                <a:cs typeface="Arial"/>
              </a:rPr>
              <a:t>ever</a:t>
            </a:r>
            <a:r>
              <a:rPr sz="2150" b="1" spc="-5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520" dirty="0">
                <a:solidFill>
                  <a:srgbClr val="E4366B"/>
                </a:solidFill>
                <a:latin typeface="Arial"/>
                <a:cs typeface="Arial"/>
              </a:rPr>
              <a:t>—</a:t>
            </a:r>
            <a:r>
              <a:rPr sz="2150" b="1" spc="-5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E4366B"/>
                </a:solidFill>
                <a:latin typeface="Arial"/>
                <a:cs typeface="Arial"/>
              </a:rPr>
              <a:t>151</a:t>
            </a:r>
            <a:r>
              <a:rPr sz="2150" b="1" spc="-5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75" dirty="0">
                <a:solidFill>
                  <a:srgbClr val="E4366B"/>
                </a:solidFill>
                <a:latin typeface="Arial"/>
                <a:cs typeface="Arial"/>
              </a:rPr>
              <a:t>minutes</a:t>
            </a:r>
            <a:r>
              <a:rPr sz="2150" b="1" spc="-5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60" dirty="0">
                <a:solidFill>
                  <a:srgbClr val="E4366B"/>
                </a:solidFill>
                <a:latin typeface="Arial"/>
                <a:cs typeface="Arial"/>
              </a:rPr>
              <a:t>per </a:t>
            </a:r>
            <a:r>
              <a:rPr sz="2150" b="1" spc="-20" dirty="0">
                <a:solidFill>
                  <a:srgbClr val="E4366B"/>
                </a:solidFill>
                <a:latin typeface="Arial"/>
                <a:cs typeface="Arial"/>
              </a:rPr>
              <a:t>day.</a:t>
            </a:r>
            <a:endParaRPr sz="2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2150" i="1" spc="-80" dirty="0">
                <a:solidFill>
                  <a:srgbClr val="FFFFFF"/>
                </a:solidFill>
                <a:latin typeface="Arial"/>
                <a:cs typeface="Arial"/>
              </a:rPr>
              <a:t>Source:</a:t>
            </a:r>
            <a:r>
              <a:rPr sz="215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i="1" spc="-45" dirty="0">
                <a:solidFill>
                  <a:srgbClr val="FFFFFF"/>
                </a:solidFill>
                <a:latin typeface="Arial"/>
                <a:cs typeface="Arial"/>
              </a:rPr>
              <a:t>Hootsuite’s</a:t>
            </a:r>
            <a:r>
              <a:rPr sz="215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i="1" spc="-40" dirty="0">
                <a:solidFill>
                  <a:srgbClr val="FFFFFF"/>
                </a:solidFill>
                <a:latin typeface="Arial"/>
                <a:cs typeface="Arial"/>
              </a:rPr>
              <a:t>Digital</a:t>
            </a:r>
            <a:r>
              <a:rPr sz="2150" i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i="1" spc="-65" dirty="0">
                <a:solidFill>
                  <a:srgbClr val="FFFFFF"/>
                </a:solidFill>
                <a:latin typeface="Arial"/>
                <a:cs typeface="Arial"/>
              </a:rPr>
              <a:t>Trends</a:t>
            </a:r>
            <a:r>
              <a:rPr sz="215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i="1" spc="-45" dirty="0">
                <a:solidFill>
                  <a:srgbClr val="FFFFFF"/>
                </a:solidFill>
                <a:latin typeface="Arial"/>
                <a:cs typeface="Arial"/>
              </a:rPr>
              <a:t>Report</a:t>
            </a:r>
            <a:r>
              <a:rPr sz="215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i="1" spc="-20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21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746165" y="7654082"/>
            <a:ext cx="8037830" cy="109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700"/>
              </a:lnSpc>
              <a:spcBef>
                <a:spcPts val="100"/>
              </a:spcBef>
            </a:pPr>
            <a:r>
              <a:rPr sz="2150" b="1" spc="-40" dirty="0">
                <a:solidFill>
                  <a:srgbClr val="E4366B"/>
                </a:solidFill>
                <a:latin typeface="Arial"/>
                <a:cs typeface="Arial"/>
              </a:rPr>
              <a:t>The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60" dirty="0">
                <a:solidFill>
                  <a:srgbClr val="E4366B"/>
                </a:solidFill>
                <a:latin typeface="Arial"/>
                <a:cs typeface="Arial"/>
              </a:rPr>
              <a:t>main </a:t>
            </a:r>
            <a:r>
              <a:rPr sz="2150" b="1" spc="-90" dirty="0">
                <a:solidFill>
                  <a:srgbClr val="E4366B"/>
                </a:solidFill>
                <a:latin typeface="Arial"/>
                <a:cs typeface="Arial"/>
              </a:rPr>
              <a:t>reasons</a:t>
            </a:r>
            <a:r>
              <a:rPr sz="2150" b="1" spc="-6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85" dirty="0">
                <a:solidFill>
                  <a:srgbClr val="E4366B"/>
                </a:solidFill>
                <a:latin typeface="Arial"/>
                <a:cs typeface="Arial"/>
              </a:rPr>
              <a:t>people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95" dirty="0">
                <a:solidFill>
                  <a:srgbClr val="E4366B"/>
                </a:solidFill>
                <a:latin typeface="Arial"/>
                <a:cs typeface="Arial"/>
              </a:rPr>
              <a:t>use</a:t>
            </a:r>
            <a:r>
              <a:rPr sz="2150" b="1" spc="-6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75" dirty="0">
                <a:solidFill>
                  <a:srgbClr val="E4366B"/>
                </a:solidFill>
                <a:latin typeface="Arial"/>
                <a:cs typeface="Arial"/>
              </a:rPr>
              <a:t>social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 media </a:t>
            </a:r>
            <a:r>
              <a:rPr sz="2150" b="1" spc="-50" dirty="0">
                <a:solidFill>
                  <a:srgbClr val="E4366B"/>
                </a:solidFill>
                <a:latin typeface="Arial"/>
                <a:cs typeface="Arial"/>
              </a:rPr>
              <a:t>is</a:t>
            </a:r>
            <a:r>
              <a:rPr sz="2150" b="1" spc="-6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50" dirty="0">
                <a:solidFill>
                  <a:srgbClr val="E4366B"/>
                </a:solidFill>
                <a:latin typeface="Arial"/>
                <a:cs typeface="Arial"/>
              </a:rPr>
              <a:t>to</a:t>
            </a:r>
            <a:r>
              <a:rPr sz="2150" b="1" spc="-60" dirty="0">
                <a:solidFill>
                  <a:srgbClr val="E4366B"/>
                </a:solidFill>
                <a:latin typeface="Arial"/>
                <a:cs typeface="Arial"/>
              </a:rPr>
              <a:t> stay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75" dirty="0">
                <a:solidFill>
                  <a:srgbClr val="E4366B"/>
                </a:solidFill>
                <a:latin typeface="Arial"/>
                <a:cs typeface="Arial"/>
              </a:rPr>
              <a:t>in</a:t>
            </a:r>
            <a:r>
              <a:rPr sz="2150" b="1" spc="-6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90" dirty="0">
                <a:solidFill>
                  <a:srgbClr val="E4366B"/>
                </a:solidFill>
                <a:latin typeface="Arial"/>
                <a:cs typeface="Arial"/>
              </a:rPr>
              <a:t>touch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20" dirty="0">
                <a:solidFill>
                  <a:srgbClr val="E4366B"/>
                </a:solidFill>
                <a:latin typeface="Arial"/>
                <a:cs typeface="Arial"/>
              </a:rPr>
              <a:t>with 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friends</a:t>
            </a:r>
            <a:r>
              <a:rPr sz="2150" b="1" spc="-8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90" dirty="0">
                <a:solidFill>
                  <a:srgbClr val="E4366B"/>
                </a:solidFill>
                <a:latin typeface="Arial"/>
                <a:cs typeface="Arial"/>
              </a:rPr>
              <a:t>and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45" dirty="0">
                <a:solidFill>
                  <a:srgbClr val="E4366B"/>
                </a:solidFill>
                <a:latin typeface="Arial"/>
                <a:cs typeface="Arial"/>
              </a:rPr>
              <a:t>family,</a:t>
            </a:r>
            <a:r>
              <a:rPr sz="2150" b="1" spc="-10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E4366B"/>
                </a:solidFill>
                <a:latin typeface="Arial"/>
                <a:cs typeface="Arial"/>
              </a:rPr>
              <a:t>ﬁll</a:t>
            </a:r>
            <a:r>
              <a:rPr sz="2150" b="1" spc="-9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70" dirty="0">
                <a:solidFill>
                  <a:srgbClr val="E4366B"/>
                </a:solidFill>
                <a:latin typeface="Arial"/>
                <a:cs typeface="Arial"/>
              </a:rPr>
              <a:t>spare</a:t>
            </a:r>
            <a:r>
              <a:rPr sz="2150" b="1" spc="-8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30" dirty="0">
                <a:solidFill>
                  <a:srgbClr val="E4366B"/>
                </a:solidFill>
                <a:latin typeface="Arial"/>
                <a:cs typeface="Arial"/>
              </a:rPr>
              <a:t>time,</a:t>
            </a:r>
            <a:r>
              <a:rPr sz="2150" b="1" spc="-8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90" dirty="0">
                <a:solidFill>
                  <a:srgbClr val="E4366B"/>
                </a:solidFill>
                <a:latin typeface="Arial"/>
                <a:cs typeface="Arial"/>
              </a:rPr>
              <a:t>and</a:t>
            </a:r>
            <a:r>
              <a:rPr sz="2150" b="1" spc="-6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65" dirty="0">
                <a:solidFill>
                  <a:srgbClr val="E4366B"/>
                </a:solidFill>
                <a:latin typeface="Arial"/>
                <a:cs typeface="Arial"/>
              </a:rPr>
              <a:t>read</a:t>
            </a:r>
            <a:r>
              <a:rPr sz="2150" b="1" spc="-8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45" dirty="0">
                <a:solidFill>
                  <a:srgbClr val="E4366B"/>
                </a:solidFill>
                <a:latin typeface="Arial"/>
                <a:cs typeface="Arial"/>
              </a:rPr>
              <a:t>the</a:t>
            </a:r>
            <a:r>
              <a:rPr sz="2150" b="1" spc="-8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E4366B"/>
                </a:solidFill>
                <a:latin typeface="Arial"/>
                <a:cs typeface="Arial"/>
              </a:rPr>
              <a:t>news.</a:t>
            </a:r>
            <a:endParaRPr sz="2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2150" i="1" spc="-80" dirty="0">
                <a:solidFill>
                  <a:srgbClr val="FFFFFF"/>
                </a:solidFill>
                <a:latin typeface="Arial"/>
                <a:cs typeface="Arial"/>
              </a:rPr>
              <a:t>Source:</a:t>
            </a:r>
            <a:r>
              <a:rPr sz="215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i="1" spc="-45" dirty="0">
                <a:solidFill>
                  <a:srgbClr val="FFFFFF"/>
                </a:solidFill>
                <a:latin typeface="Arial"/>
                <a:cs typeface="Arial"/>
              </a:rPr>
              <a:t>Hootsuite’s</a:t>
            </a:r>
            <a:r>
              <a:rPr sz="215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i="1" spc="-40" dirty="0">
                <a:solidFill>
                  <a:srgbClr val="FFFFFF"/>
                </a:solidFill>
                <a:latin typeface="Arial"/>
                <a:cs typeface="Arial"/>
              </a:rPr>
              <a:t>Digital</a:t>
            </a:r>
            <a:r>
              <a:rPr sz="2150" i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i="1" spc="-65" dirty="0">
                <a:solidFill>
                  <a:srgbClr val="FFFFFF"/>
                </a:solidFill>
                <a:latin typeface="Arial"/>
                <a:cs typeface="Arial"/>
              </a:rPr>
              <a:t>Trends</a:t>
            </a:r>
            <a:r>
              <a:rPr sz="215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i="1" spc="-45" dirty="0">
                <a:solidFill>
                  <a:srgbClr val="FFFFFF"/>
                </a:solidFill>
                <a:latin typeface="Arial"/>
                <a:cs typeface="Arial"/>
              </a:rPr>
              <a:t>Report</a:t>
            </a:r>
            <a:r>
              <a:rPr sz="2150" i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i="1" spc="-20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215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1233335" y="10629070"/>
            <a:ext cx="7632700" cy="2776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20" dirty="0">
                <a:solidFill>
                  <a:schemeClr val="bg1"/>
                </a:solidFill>
              </a:rPr>
              <a:t>2023 </a:t>
            </a:r>
            <a:r>
              <a:rPr dirty="0">
                <a:solidFill>
                  <a:schemeClr val="bg1"/>
                </a:solidFill>
              </a:rPr>
              <a:t>Conﬁdential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spc="90" dirty="0">
                <a:solidFill>
                  <a:schemeClr val="bg1"/>
                </a:solidFill>
              </a:rPr>
              <a:t>-</a:t>
            </a:r>
            <a:r>
              <a:rPr spc="-85" dirty="0">
                <a:solidFill>
                  <a:schemeClr val="bg1"/>
                </a:solidFill>
              </a:rPr>
              <a:t> </a:t>
            </a:r>
            <a:r>
              <a:rPr spc="50" dirty="0">
                <a:solidFill>
                  <a:schemeClr val="bg1"/>
                </a:solidFill>
              </a:rPr>
              <a:t>All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rights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reserved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425" dirty="0">
                <a:solidFill>
                  <a:schemeClr val="bg1"/>
                </a:solidFill>
              </a:rPr>
              <a:t>–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50" dirty="0">
                <a:solidFill>
                  <a:schemeClr val="bg1"/>
                </a:solidFill>
              </a:rPr>
              <a:t>Personas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spc="65" dirty="0">
                <a:solidFill>
                  <a:schemeClr val="bg1"/>
                </a:solidFill>
              </a:rPr>
              <a:t>Social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Incorporated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2589DDA-BDC5-1EEF-0325-023BE7F27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850" y="622401"/>
            <a:ext cx="3200400" cy="12845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44181" y="1476394"/>
            <a:ext cx="6701366" cy="8271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523544"/>
            <a:ext cx="20104100" cy="10785475"/>
            <a:chOff x="0" y="523544"/>
            <a:chExt cx="20104100" cy="10785475"/>
          </a:xfrm>
        </p:grpSpPr>
        <p:sp>
          <p:nvSpPr>
            <p:cNvPr id="4" name="object 4"/>
            <p:cNvSpPr/>
            <p:nvPr/>
          </p:nvSpPr>
          <p:spPr>
            <a:xfrm>
              <a:off x="0" y="9927820"/>
              <a:ext cx="20104100" cy="1381125"/>
            </a:xfrm>
            <a:custGeom>
              <a:avLst/>
              <a:gdLst/>
              <a:ahLst/>
              <a:cxnLst/>
              <a:rect l="l" t="t" r="r" b="b"/>
              <a:pathLst>
                <a:path w="20104100" h="1381125">
                  <a:moveTo>
                    <a:pt x="20104099" y="1380735"/>
                  </a:moveTo>
                  <a:lnTo>
                    <a:pt x="0" y="1380735"/>
                  </a:lnTo>
                  <a:lnTo>
                    <a:pt x="0" y="0"/>
                  </a:lnTo>
                  <a:lnTo>
                    <a:pt x="20104099" y="414929"/>
                  </a:lnTo>
                  <a:lnTo>
                    <a:pt x="20104099" y="1380735"/>
                  </a:lnTo>
                  <a:close/>
                </a:path>
              </a:pathLst>
            </a:custGeom>
            <a:solidFill>
              <a:srgbClr val="C5C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9927821"/>
              <a:ext cx="20104100" cy="1381125"/>
            </a:xfrm>
            <a:custGeom>
              <a:avLst/>
              <a:gdLst/>
              <a:ahLst/>
              <a:cxnLst/>
              <a:rect l="l" t="t" r="r" b="b"/>
              <a:pathLst>
                <a:path w="20104100" h="1381125">
                  <a:moveTo>
                    <a:pt x="20104099" y="1380735"/>
                  </a:moveTo>
                  <a:lnTo>
                    <a:pt x="0" y="1380735"/>
                  </a:lnTo>
                  <a:lnTo>
                    <a:pt x="0" y="414929"/>
                  </a:lnTo>
                  <a:lnTo>
                    <a:pt x="20104099" y="0"/>
                  </a:lnTo>
                  <a:lnTo>
                    <a:pt x="20104099" y="1380735"/>
                  </a:lnTo>
                  <a:close/>
                </a:path>
              </a:pathLst>
            </a:custGeom>
            <a:solidFill>
              <a:srgbClr val="E436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61406" y="523544"/>
              <a:ext cx="7172556" cy="1027193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65801" y="2536436"/>
            <a:ext cx="4033249" cy="1228926"/>
          </a:xfrm>
          <a:prstGeom prst="rect">
            <a:avLst/>
          </a:prstGeom>
        </p:spPr>
        <p:txBody>
          <a:bodyPr vert="horz" wrap="square" lIns="0" tIns="174625" rIns="0" bIns="0" rtlCol="0">
            <a:spAutoFit/>
          </a:bodyPr>
          <a:lstStyle/>
          <a:p>
            <a:pPr marL="12700" marR="5080">
              <a:lnSpc>
                <a:spcPct val="76300"/>
              </a:lnSpc>
              <a:spcBef>
                <a:spcPts val="1375"/>
              </a:spcBef>
            </a:pPr>
            <a:r>
              <a:rPr b="1" spc="-20" dirty="0"/>
              <a:t>Marketing </a:t>
            </a:r>
            <a:r>
              <a:rPr b="1" spc="-50" dirty="0"/>
              <a:t>Overview.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233335" y="10629070"/>
            <a:ext cx="7632700" cy="2776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20" dirty="0">
                <a:solidFill>
                  <a:schemeClr val="bg1"/>
                </a:solidFill>
              </a:rPr>
              <a:t>2023 </a:t>
            </a:r>
            <a:r>
              <a:rPr dirty="0">
                <a:solidFill>
                  <a:schemeClr val="bg1"/>
                </a:solidFill>
              </a:rPr>
              <a:t>Conﬁdential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spc="90" dirty="0">
                <a:solidFill>
                  <a:schemeClr val="bg1"/>
                </a:solidFill>
              </a:rPr>
              <a:t>-</a:t>
            </a:r>
            <a:r>
              <a:rPr spc="-85" dirty="0">
                <a:solidFill>
                  <a:schemeClr val="bg1"/>
                </a:solidFill>
              </a:rPr>
              <a:t> </a:t>
            </a:r>
            <a:r>
              <a:rPr spc="50" dirty="0">
                <a:solidFill>
                  <a:schemeClr val="bg1"/>
                </a:solidFill>
              </a:rPr>
              <a:t>All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rights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reserved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425" dirty="0">
                <a:solidFill>
                  <a:schemeClr val="bg1"/>
                </a:solidFill>
              </a:rPr>
              <a:t>–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50" dirty="0">
                <a:solidFill>
                  <a:schemeClr val="bg1"/>
                </a:solidFill>
              </a:rPr>
              <a:t>Personas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spc="65" dirty="0">
                <a:solidFill>
                  <a:schemeClr val="bg1"/>
                </a:solidFill>
              </a:rPr>
              <a:t>Social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Incorporated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60" dirty="0"/>
              <a:t>Keek</a:t>
            </a:r>
            <a:r>
              <a:rPr spc="-30" dirty="0"/>
              <a:t> </a:t>
            </a:r>
            <a:r>
              <a:rPr dirty="0"/>
              <a:t>is</a:t>
            </a:r>
            <a:r>
              <a:rPr spc="-30" dirty="0"/>
              <a:t> </a:t>
            </a:r>
            <a:r>
              <a:rPr dirty="0"/>
              <a:t>still</a:t>
            </a:r>
            <a:r>
              <a:rPr spc="-30" dirty="0"/>
              <a:t> </a:t>
            </a:r>
            <a:r>
              <a:rPr dirty="0"/>
              <a:t>a</a:t>
            </a:r>
            <a:r>
              <a:rPr spc="-30" dirty="0"/>
              <a:t> </a:t>
            </a:r>
            <a:r>
              <a:rPr dirty="0"/>
              <a:t>well-known</a:t>
            </a:r>
            <a:r>
              <a:rPr spc="-30" dirty="0"/>
              <a:t> </a:t>
            </a:r>
            <a:r>
              <a:rPr dirty="0"/>
              <a:t>name</a:t>
            </a:r>
            <a:r>
              <a:rPr spc="-30" dirty="0"/>
              <a:t> </a:t>
            </a:r>
            <a:r>
              <a:rPr dirty="0"/>
              <a:t>that</a:t>
            </a:r>
            <a:r>
              <a:rPr spc="-25" dirty="0"/>
              <a:t> </a:t>
            </a:r>
            <a:r>
              <a:rPr dirty="0"/>
              <a:t>has</a:t>
            </a:r>
            <a:r>
              <a:rPr spc="-30" dirty="0"/>
              <a:t> </a:t>
            </a:r>
            <a:r>
              <a:rPr b="1" spc="-30" dirty="0">
                <a:latin typeface="Arial"/>
                <a:cs typeface="Arial"/>
              </a:rPr>
              <a:t>850K+</a:t>
            </a:r>
            <a:r>
              <a:rPr b="1" spc="-25" dirty="0">
                <a:latin typeface="Arial"/>
                <a:cs typeface="Arial"/>
              </a:rPr>
              <a:t> </a:t>
            </a:r>
            <a:r>
              <a:rPr b="1" spc="-50" dirty="0">
                <a:latin typeface="Arial"/>
                <a:cs typeface="Arial"/>
              </a:rPr>
              <a:t>sites</a:t>
            </a:r>
            <a:r>
              <a:rPr b="1" spc="-30" dirty="0">
                <a:latin typeface="Arial"/>
                <a:cs typeface="Arial"/>
              </a:rPr>
              <a:t> </a:t>
            </a:r>
            <a:r>
              <a:rPr dirty="0"/>
              <a:t>backlinking</a:t>
            </a:r>
            <a:r>
              <a:rPr spc="-30" dirty="0"/>
              <a:t> </a:t>
            </a:r>
            <a:r>
              <a:rPr dirty="0"/>
              <a:t>to</a:t>
            </a:r>
            <a:r>
              <a:rPr spc="-30" dirty="0"/>
              <a:t> </a:t>
            </a:r>
            <a:r>
              <a:rPr spc="-10" dirty="0"/>
              <a:t>Keek.com.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600"/>
          </a:p>
          <a:p>
            <a:pPr marL="12700">
              <a:lnSpc>
                <a:spcPct val="100000"/>
              </a:lnSpc>
            </a:pPr>
            <a:r>
              <a:rPr spc="-70" dirty="0"/>
              <a:t>Our</a:t>
            </a:r>
            <a:r>
              <a:rPr spc="15" dirty="0"/>
              <a:t> </a:t>
            </a:r>
            <a:r>
              <a:rPr dirty="0"/>
              <a:t>marketing</a:t>
            </a:r>
            <a:r>
              <a:rPr spc="20" dirty="0"/>
              <a:t> </a:t>
            </a:r>
            <a:r>
              <a:rPr spc="60" dirty="0"/>
              <a:t>efforts</a:t>
            </a:r>
            <a:r>
              <a:rPr spc="25" dirty="0"/>
              <a:t> </a:t>
            </a:r>
            <a:r>
              <a:rPr dirty="0"/>
              <a:t>will</a:t>
            </a:r>
            <a:r>
              <a:rPr spc="30" dirty="0"/>
              <a:t> </a:t>
            </a:r>
            <a:r>
              <a:rPr dirty="0"/>
              <a:t>consist</a:t>
            </a:r>
            <a:r>
              <a:rPr spc="25" dirty="0"/>
              <a:t> </a:t>
            </a:r>
            <a:r>
              <a:rPr spc="-25" dirty="0"/>
              <a:t>of;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600"/>
          </a:p>
          <a:p>
            <a:pPr marL="12700">
              <a:lnSpc>
                <a:spcPct val="100000"/>
              </a:lnSpc>
            </a:pPr>
            <a:r>
              <a:rPr dirty="0"/>
              <a:t>Market</a:t>
            </a:r>
            <a:r>
              <a:rPr spc="-60" dirty="0"/>
              <a:t> </a:t>
            </a:r>
            <a:r>
              <a:rPr spc="50" dirty="0"/>
              <a:t>to</a:t>
            </a:r>
            <a:r>
              <a:rPr spc="-60" dirty="0"/>
              <a:t> </a:t>
            </a:r>
            <a:r>
              <a:rPr spc="55" dirty="0"/>
              <a:t>its</a:t>
            </a:r>
            <a:r>
              <a:rPr spc="-60" dirty="0"/>
              <a:t> </a:t>
            </a:r>
            <a:r>
              <a:rPr dirty="0"/>
              <a:t>legacy</a:t>
            </a:r>
            <a:r>
              <a:rPr spc="-55" dirty="0"/>
              <a:t> </a:t>
            </a:r>
            <a:r>
              <a:rPr spc="-10" dirty="0"/>
              <a:t>userbase</a:t>
            </a:r>
            <a:r>
              <a:rPr spc="-60" dirty="0"/>
              <a:t> </a:t>
            </a:r>
            <a:r>
              <a:rPr spc="80" dirty="0"/>
              <a:t>of</a:t>
            </a:r>
            <a:r>
              <a:rPr spc="-55" dirty="0"/>
              <a:t> </a:t>
            </a:r>
            <a:r>
              <a:rPr b="1" dirty="0">
                <a:latin typeface="Arial"/>
                <a:cs typeface="Arial"/>
              </a:rPr>
              <a:t>80</a:t>
            </a:r>
            <a:r>
              <a:rPr b="1" spc="-55" dirty="0">
                <a:latin typeface="Arial"/>
                <a:cs typeface="Arial"/>
              </a:rPr>
              <a:t> </a:t>
            </a:r>
            <a:r>
              <a:rPr b="1" spc="-65" dirty="0">
                <a:latin typeface="Arial"/>
                <a:cs typeface="Arial"/>
              </a:rPr>
              <a:t>million</a:t>
            </a:r>
            <a:r>
              <a:rPr b="1" spc="-50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people.</a:t>
            </a:r>
          </a:p>
          <a:p>
            <a:pPr marL="12700" marR="5080">
              <a:lnSpc>
                <a:spcPts val="2800"/>
              </a:lnSpc>
              <a:spcBef>
                <a:spcPts val="135"/>
              </a:spcBef>
              <a:tabLst>
                <a:tab pos="5099050" algn="l"/>
              </a:tabLst>
            </a:pPr>
            <a:r>
              <a:rPr dirty="0"/>
              <a:t>Market</a:t>
            </a:r>
            <a:r>
              <a:rPr spc="-30" dirty="0"/>
              <a:t> </a:t>
            </a:r>
            <a:r>
              <a:rPr dirty="0"/>
              <a:t>via</a:t>
            </a:r>
            <a:r>
              <a:rPr spc="-25" dirty="0"/>
              <a:t> </a:t>
            </a:r>
            <a:r>
              <a:rPr dirty="0"/>
              <a:t>social</a:t>
            </a:r>
            <a:r>
              <a:rPr spc="-30" dirty="0"/>
              <a:t> </a:t>
            </a:r>
            <a:r>
              <a:rPr dirty="0"/>
              <a:t>to</a:t>
            </a:r>
            <a:r>
              <a:rPr spc="-25" dirty="0"/>
              <a:t> </a:t>
            </a:r>
            <a:r>
              <a:rPr spc="55" dirty="0"/>
              <a:t>its</a:t>
            </a:r>
            <a:r>
              <a:rPr spc="-25" dirty="0"/>
              <a:t> </a:t>
            </a:r>
            <a:r>
              <a:rPr dirty="0"/>
              <a:t>approximately</a:t>
            </a:r>
            <a:r>
              <a:rPr spc="-15" dirty="0"/>
              <a:t> </a:t>
            </a:r>
            <a:r>
              <a:rPr spc="-25" dirty="0"/>
              <a:t>1.5</a:t>
            </a:r>
            <a:r>
              <a:rPr dirty="0"/>
              <a:t>	</a:t>
            </a:r>
            <a:r>
              <a:rPr spc="50" dirty="0"/>
              <a:t>million</a:t>
            </a:r>
            <a:r>
              <a:rPr spc="-20" dirty="0"/>
              <a:t> </a:t>
            </a:r>
            <a:r>
              <a:rPr dirty="0"/>
              <a:t>followers</a:t>
            </a:r>
            <a:r>
              <a:rPr spc="-20" dirty="0"/>
              <a:t> </a:t>
            </a:r>
            <a:r>
              <a:rPr dirty="0"/>
              <a:t>and</a:t>
            </a:r>
            <a:r>
              <a:rPr spc="-15" dirty="0"/>
              <a:t> </a:t>
            </a:r>
            <a:r>
              <a:rPr b="1" dirty="0">
                <a:latin typeface="Arial"/>
                <a:cs typeface="Arial"/>
              </a:rPr>
              <a:t>2.5</a:t>
            </a:r>
            <a:r>
              <a:rPr b="1" spc="-15" dirty="0">
                <a:latin typeface="Arial"/>
                <a:cs typeface="Arial"/>
              </a:rPr>
              <a:t> </a:t>
            </a:r>
            <a:r>
              <a:rPr b="1" spc="-65" dirty="0">
                <a:latin typeface="Arial"/>
                <a:cs typeface="Arial"/>
              </a:rPr>
              <a:t>million</a:t>
            </a:r>
            <a:r>
              <a:rPr b="1" spc="-20" dirty="0">
                <a:latin typeface="Arial"/>
                <a:cs typeface="Arial"/>
              </a:rPr>
              <a:t> </a:t>
            </a:r>
            <a:r>
              <a:rPr dirty="0"/>
              <a:t>users</a:t>
            </a:r>
            <a:r>
              <a:rPr spc="-15" dirty="0"/>
              <a:t> </a:t>
            </a:r>
            <a:r>
              <a:rPr spc="55" dirty="0"/>
              <a:t>of </a:t>
            </a:r>
            <a:r>
              <a:rPr dirty="0"/>
              <a:t>the</a:t>
            </a:r>
            <a:r>
              <a:rPr spc="-75" dirty="0"/>
              <a:t> </a:t>
            </a:r>
            <a:r>
              <a:rPr dirty="0"/>
              <a:t>company's</a:t>
            </a:r>
            <a:r>
              <a:rPr spc="-75" dirty="0"/>
              <a:t> </a:t>
            </a:r>
            <a:r>
              <a:rPr dirty="0"/>
              <a:t>other</a:t>
            </a:r>
            <a:r>
              <a:rPr spc="-75" dirty="0"/>
              <a:t> </a:t>
            </a:r>
            <a:r>
              <a:rPr spc="-10" dirty="0"/>
              <a:t>platforms.</a:t>
            </a:r>
          </a:p>
          <a:p>
            <a:pPr marL="12700" marR="1836420">
              <a:lnSpc>
                <a:spcPts val="2800"/>
              </a:lnSpc>
              <a:spcBef>
                <a:spcPts val="5"/>
              </a:spcBef>
            </a:pPr>
            <a:r>
              <a:rPr spc="-85" dirty="0"/>
              <a:t>Use</a:t>
            </a:r>
            <a:r>
              <a:rPr spc="-60" dirty="0"/>
              <a:t> </a:t>
            </a:r>
            <a:r>
              <a:rPr b="1" spc="-10" dirty="0">
                <a:latin typeface="Arial"/>
                <a:cs typeface="Arial"/>
              </a:rPr>
              <a:t>AI</a:t>
            </a:r>
            <a:r>
              <a:rPr b="1" spc="-50" dirty="0">
                <a:latin typeface="Arial"/>
                <a:cs typeface="Arial"/>
              </a:rPr>
              <a:t> </a:t>
            </a:r>
            <a:r>
              <a:rPr b="1" spc="-90" dirty="0">
                <a:latin typeface="Arial"/>
                <a:cs typeface="Arial"/>
              </a:rPr>
              <a:t>based</a:t>
            </a:r>
            <a:r>
              <a:rPr b="1" spc="-50" dirty="0">
                <a:latin typeface="Arial"/>
                <a:cs typeface="Arial"/>
              </a:rPr>
              <a:t> </a:t>
            </a:r>
            <a:r>
              <a:rPr b="1" spc="-55" dirty="0">
                <a:latin typeface="Arial"/>
                <a:cs typeface="Arial"/>
              </a:rPr>
              <a:t>sentiment</a:t>
            </a:r>
            <a:r>
              <a:rPr b="1" spc="-50" dirty="0">
                <a:latin typeface="Arial"/>
                <a:cs typeface="Arial"/>
              </a:rPr>
              <a:t> </a:t>
            </a:r>
            <a:r>
              <a:rPr b="1" spc="-80" dirty="0">
                <a:latin typeface="Arial"/>
                <a:cs typeface="Arial"/>
              </a:rPr>
              <a:t>analysis</a:t>
            </a:r>
            <a:r>
              <a:rPr b="1" spc="-60" dirty="0">
                <a:latin typeface="Arial"/>
                <a:cs typeface="Arial"/>
              </a:rPr>
              <a:t> </a:t>
            </a:r>
            <a:r>
              <a:rPr spc="50" dirty="0"/>
              <a:t>to</a:t>
            </a:r>
            <a:r>
              <a:rPr spc="-60" dirty="0"/>
              <a:t> </a:t>
            </a:r>
            <a:r>
              <a:rPr dirty="0"/>
              <a:t>target</a:t>
            </a:r>
            <a:r>
              <a:rPr spc="-55" dirty="0"/>
              <a:t> </a:t>
            </a:r>
            <a:r>
              <a:rPr dirty="0"/>
              <a:t>market</a:t>
            </a:r>
            <a:r>
              <a:rPr spc="-55" dirty="0"/>
              <a:t> </a:t>
            </a:r>
            <a:r>
              <a:rPr spc="50" dirty="0"/>
              <a:t>to</a:t>
            </a:r>
            <a:r>
              <a:rPr spc="-60" dirty="0"/>
              <a:t> </a:t>
            </a:r>
            <a:r>
              <a:rPr dirty="0"/>
              <a:t>users</a:t>
            </a:r>
            <a:r>
              <a:rPr spc="-55" dirty="0"/>
              <a:t> </a:t>
            </a:r>
            <a:r>
              <a:rPr spc="-10" dirty="0"/>
              <a:t>online. </a:t>
            </a:r>
            <a:r>
              <a:rPr dirty="0"/>
              <a:t>Contract</a:t>
            </a:r>
            <a:r>
              <a:rPr spc="-60" dirty="0"/>
              <a:t> </a:t>
            </a:r>
            <a:r>
              <a:rPr dirty="0"/>
              <a:t>a</a:t>
            </a:r>
            <a:r>
              <a:rPr spc="-60" dirty="0"/>
              <a:t> </a:t>
            </a:r>
            <a:r>
              <a:rPr dirty="0"/>
              <a:t>variety</a:t>
            </a:r>
            <a:r>
              <a:rPr spc="-60" dirty="0"/>
              <a:t> </a:t>
            </a:r>
            <a:r>
              <a:rPr spc="80" dirty="0"/>
              <a:t>of</a:t>
            </a:r>
            <a:r>
              <a:rPr spc="-60" dirty="0"/>
              <a:t> </a:t>
            </a:r>
            <a:r>
              <a:rPr b="1" spc="-70" dirty="0">
                <a:latin typeface="Arial"/>
                <a:cs typeface="Arial"/>
              </a:rPr>
              <a:t>inﬂuencers</a:t>
            </a:r>
            <a:r>
              <a:rPr b="1" spc="-50" dirty="0">
                <a:latin typeface="Arial"/>
                <a:cs typeface="Arial"/>
              </a:rPr>
              <a:t> </a:t>
            </a:r>
            <a:r>
              <a:rPr b="1" spc="-90" dirty="0">
                <a:latin typeface="Arial"/>
                <a:cs typeface="Arial"/>
              </a:rPr>
              <a:t>and</a:t>
            </a:r>
            <a:r>
              <a:rPr b="1" spc="-60" dirty="0">
                <a:latin typeface="Arial"/>
                <a:cs typeface="Arial"/>
              </a:rPr>
              <a:t> </a:t>
            </a:r>
            <a:r>
              <a:rPr b="1" spc="-50" dirty="0">
                <a:latin typeface="Arial"/>
                <a:cs typeface="Arial"/>
              </a:rPr>
              <a:t>celebrities</a:t>
            </a:r>
            <a:r>
              <a:rPr b="1" spc="-60" dirty="0">
                <a:latin typeface="Arial"/>
                <a:cs typeface="Arial"/>
              </a:rPr>
              <a:t> </a:t>
            </a:r>
            <a:r>
              <a:rPr spc="50" dirty="0"/>
              <a:t>to</a:t>
            </a:r>
            <a:r>
              <a:rPr spc="-55" dirty="0"/>
              <a:t> </a:t>
            </a:r>
            <a:r>
              <a:rPr dirty="0"/>
              <a:t>promote</a:t>
            </a:r>
            <a:r>
              <a:rPr spc="-60" dirty="0"/>
              <a:t> </a:t>
            </a:r>
            <a:r>
              <a:rPr dirty="0"/>
              <a:t>the</a:t>
            </a:r>
            <a:r>
              <a:rPr spc="-60" dirty="0"/>
              <a:t> </a:t>
            </a:r>
            <a:r>
              <a:rPr spc="-20" dirty="0"/>
              <a:t>app. </a:t>
            </a:r>
            <a:r>
              <a:rPr dirty="0"/>
              <a:t>Market</a:t>
            </a:r>
            <a:r>
              <a:rPr spc="-70" dirty="0"/>
              <a:t> </a:t>
            </a:r>
            <a:r>
              <a:rPr dirty="0"/>
              <a:t>in</a:t>
            </a:r>
            <a:r>
              <a:rPr spc="-65" dirty="0"/>
              <a:t> </a:t>
            </a:r>
            <a:r>
              <a:rPr spc="-10" dirty="0"/>
              <a:t>areas</a:t>
            </a:r>
            <a:r>
              <a:rPr spc="-65" dirty="0"/>
              <a:t> </a:t>
            </a:r>
            <a:r>
              <a:rPr spc="-25" dirty="0"/>
              <a:t>where</a:t>
            </a:r>
            <a:r>
              <a:rPr spc="-110" dirty="0"/>
              <a:t> </a:t>
            </a:r>
            <a:r>
              <a:rPr spc="-10" dirty="0"/>
              <a:t>TikTok</a:t>
            </a:r>
            <a:r>
              <a:rPr spc="-65" dirty="0"/>
              <a:t> </a:t>
            </a:r>
            <a:r>
              <a:rPr dirty="0"/>
              <a:t>is</a:t>
            </a:r>
            <a:r>
              <a:rPr spc="-65" dirty="0"/>
              <a:t> </a:t>
            </a:r>
            <a:r>
              <a:rPr spc="-10" dirty="0"/>
              <a:t>banned.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Market</a:t>
            </a:r>
            <a:r>
              <a:rPr spc="-10" dirty="0"/>
              <a:t> </a:t>
            </a:r>
            <a:r>
              <a:rPr dirty="0"/>
              <a:t>through</a:t>
            </a:r>
            <a:r>
              <a:rPr spc="-5" dirty="0"/>
              <a:t> </a:t>
            </a:r>
            <a:r>
              <a:rPr dirty="0"/>
              <a:t>traditional</a:t>
            </a:r>
            <a:r>
              <a:rPr spc="-10" dirty="0"/>
              <a:t> </a:t>
            </a:r>
            <a:r>
              <a:rPr dirty="0"/>
              <a:t>means</a:t>
            </a:r>
            <a:r>
              <a:rPr spc="-5" dirty="0"/>
              <a:t> </a:t>
            </a:r>
            <a:r>
              <a:rPr dirty="0"/>
              <a:t>such</a:t>
            </a:r>
            <a:r>
              <a:rPr spc="-10" dirty="0"/>
              <a:t> </a:t>
            </a:r>
            <a:r>
              <a:rPr dirty="0"/>
              <a:t>as</a:t>
            </a:r>
            <a:r>
              <a:rPr spc="-5" dirty="0"/>
              <a:t> </a:t>
            </a:r>
            <a:r>
              <a:rPr dirty="0"/>
              <a:t>product</a:t>
            </a:r>
            <a:r>
              <a:rPr spc="-10" dirty="0"/>
              <a:t> </a:t>
            </a:r>
            <a:r>
              <a:rPr b="1" spc="-65" dirty="0">
                <a:latin typeface="Arial"/>
                <a:cs typeface="Arial"/>
              </a:rPr>
              <a:t>placement</a:t>
            </a:r>
            <a:r>
              <a:rPr b="1" dirty="0">
                <a:latin typeface="Arial"/>
                <a:cs typeface="Arial"/>
              </a:rPr>
              <a:t> </a:t>
            </a:r>
            <a:r>
              <a:rPr b="1" spc="-90" dirty="0">
                <a:latin typeface="Arial"/>
                <a:cs typeface="Arial"/>
              </a:rPr>
              <a:t>and</a:t>
            </a:r>
            <a:r>
              <a:rPr b="1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sponsorships.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EB762FF-AF9D-FBDA-764A-E5A856BD8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850" y="622401"/>
            <a:ext cx="3200400" cy="12845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11308556"/>
                </a:moveTo>
                <a:lnTo>
                  <a:pt x="0" y="11308556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08556"/>
                </a:lnTo>
                <a:close/>
              </a:path>
            </a:pathLst>
          </a:custGeom>
          <a:solidFill>
            <a:srgbClr val="E436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68350" y="4869427"/>
            <a:ext cx="5975350" cy="1562100"/>
          </a:xfrm>
          <a:custGeom>
            <a:avLst/>
            <a:gdLst/>
            <a:ahLst/>
            <a:cxnLst/>
            <a:rect l="l" t="t" r="r" b="b"/>
            <a:pathLst>
              <a:path w="5975350" h="1562100">
                <a:moveTo>
                  <a:pt x="2668854" y="658152"/>
                </a:moveTo>
                <a:lnTo>
                  <a:pt x="2653766" y="620280"/>
                </a:lnTo>
                <a:lnTo>
                  <a:pt x="2602153" y="601548"/>
                </a:lnTo>
                <a:lnTo>
                  <a:pt x="2356980" y="601091"/>
                </a:lnTo>
                <a:lnTo>
                  <a:pt x="2209876" y="601497"/>
                </a:lnTo>
                <a:lnTo>
                  <a:pt x="2160828" y="601827"/>
                </a:lnTo>
                <a:lnTo>
                  <a:pt x="2101799" y="616267"/>
                </a:lnTo>
                <a:lnTo>
                  <a:pt x="2061527" y="661746"/>
                </a:lnTo>
                <a:lnTo>
                  <a:pt x="2048827" y="700659"/>
                </a:lnTo>
                <a:lnTo>
                  <a:pt x="2043658" y="721741"/>
                </a:lnTo>
                <a:lnTo>
                  <a:pt x="2037956" y="743915"/>
                </a:lnTo>
                <a:lnTo>
                  <a:pt x="2331186" y="744181"/>
                </a:lnTo>
                <a:lnTo>
                  <a:pt x="2427694" y="743902"/>
                </a:lnTo>
                <a:lnTo>
                  <a:pt x="2523909" y="743140"/>
                </a:lnTo>
                <a:lnTo>
                  <a:pt x="2571966" y="742518"/>
                </a:lnTo>
                <a:lnTo>
                  <a:pt x="2609850" y="732599"/>
                </a:lnTo>
                <a:lnTo>
                  <a:pt x="2644749" y="711225"/>
                </a:lnTo>
                <a:lnTo>
                  <a:pt x="2667012" y="678268"/>
                </a:lnTo>
                <a:lnTo>
                  <a:pt x="2668854" y="658152"/>
                </a:lnTo>
                <a:close/>
              </a:path>
              <a:path w="5975350" h="1562100">
                <a:moveTo>
                  <a:pt x="4067594" y="659688"/>
                </a:moveTo>
                <a:lnTo>
                  <a:pt x="4052532" y="620445"/>
                </a:lnTo>
                <a:lnTo>
                  <a:pt x="4018178" y="603097"/>
                </a:lnTo>
                <a:lnTo>
                  <a:pt x="3997223" y="601408"/>
                </a:lnTo>
                <a:lnTo>
                  <a:pt x="3564788" y="601408"/>
                </a:lnTo>
                <a:lnTo>
                  <a:pt x="3511067" y="611174"/>
                </a:lnTo>
                <a:lnTo>
                  <a:pt x="3471100" y="645515"/>
                </a:lnTo>
                <a:lnTo>
                  <a:pt x="3451364" y="691476"/>
                </a:lnTo>
                <a:lnTo>
                  <a:pt x="3443579" y="716153"/>
                </a:lnTo>
                <a:lnTo>
                  <a:pt x="3435337" y="741083"/>
                </a:lnTo>
                <a:lnTo>
                  <a:pt x="3444481" y="742873"/>
                </a:lnTo>
                <a:lnTo>
                  <a:pt x="3448151" y="744232"/>
                </a:lnTo>
                <a:lnTo>
                  <a:pt x="3760330" y="744486"/>
                </a:lnTo>
                <a:lnTo>
                  <a:pt x="3863175" y="744118"/>
                </a:lnTo>
                <a:lnTo>
                  <a:pt x="3966019" y="743229"/>
                </a:lnTo>
                <a:lnTo>
                  <a:pt x="4019639" y="727875"/>
                </a:lnTo>
                <a:lnTo>
                  <a:pt x="4053167" y="702868"/>
                </a:lnTo>
                <a:lnTo>
                  <a:pt x="4063860" y="682117"/>
                </a:lnTo>
                <a:lnTo>
                  <a:pt x="4067594" y="659688"/>
                </a:lnTo>
                <a:close/>
              </a:path>
              <a:path w="5975350" h="1562100">
                <a:moveTo>
                  <a:pt x="5974943" y="431800"/>
                </a:moveTo>
                <a:lnTo>
                  <a:pt x="5972492" y="381000"/>
                </a:lnTo>
                <a:lnTo>
                  <a:pt x="5965393" y="342900"/>
                </a:lnTo>
                <a:lnTo>
                  <a:pt x="5963031" y="330200"/>
                </a:lnTo>
                <a:lnTo>
                  <a:pt x="5945581" y="304800"/>
                </a:lnTo>
                <a:lnTo>
                  <a:pt x="5920905" y="266700"/>
                </a:lnTo>
                <a:lnTo>
                  <a:pt x="5889777" y="254000"/>
                </a:lnTo>
                <a:lnTo>
                  <a:pt x="5869597" y="247040"/>
                </a:lnTo>
                <a:lnTo>
                  <a:pt x="5869597" y="355600"/>
                </a:lnTo>
                <a:lnTo>
                  <a:pt x="5868416" y="393700"/>
                </a:lnTo>
                <a:lnTo>
                  <a:pt x="5858484" y="431800"/>
                </a:lnTo>
                <a:lnTo>
                  <a:pt x="5841771" y="482600"/>
                </a:lnTo>
                <a:lnTo>
                  <a:pt x="5818949" y="520700"/>
                </a:lnTo>
                <a:lnTo>
                  <a:pt x="5790704" y="546100"/>
                </a:lnTo>
                <a:lnTo>
                  <a:pt x="5757684" y="584200"/>
                </a:lnTo>
                <a:lnTo>
                  <a:pt x="5720575" y="609600"/>
                </a:lnTo>
                <a:lnTo>
                  <a:pt x="5680761" y="635000"/>
                </a:lnTo>
                <a:lnTo>
                  <a:pt x="5638952" y="647700"/>
                </a:lnTo>
                <a:lnTo>
                  <a:pt x="5595912" y="673100"/>
                </a:lnTo>
                <a:lnTo>
                  <a:pt x="5552414" y="685800"/>
                </a:lnTo>
                <a:lnTo>
                  <a:pt x="5450484" y="711200"/>
                </a:lnTo>
                <a:lnTo>
                  <a:pt x="5397779" y="736600"/>
                </a:lnTo>
                <a:lnTo>
                  <a:pt x="5343804" y="749300"/>
                </a:lnTo>
                <a:lnTo>
                  <a:pt x="5478983" y="965200"/>
                </a:lnTo>
                <a:lnTo>
                  <a:pt x="5530837" y="1054100"/>
                </a:lnTo>
                <a:lnTo>
                  <a:pt x="5606491" y="1181100"/>
                </a:lnTo>
                <a:lnTo>
                  <a:pt x="5656834" y="1257300"/>
                </a:lnTo>
                <a:lnTo>
                  <a:pt x="5666562" y="1282700"/>
                </a:lnTo>
                <a:lnTo>
                  <a:pt x="5666867" y="1295400"/>
                </a:lnTo>
                <a:lnTo>
                  <a:pt x="5657240" y="1308100"/>
                </a:lnTo>
                <a:lnTo>
                  <a:pt x="5637149" y="1308100"/>
                </a:lnTo>
                <a:lnTo>
                  <a:pt x="5588660" y="1333500"/>
                </a:lnTo>
                <a:lnTo>
                  <a:pt x="5540070" y="1333500"/>
                </a:lnTo>
                <a:lnTo>
                  <a:pt x="5491391" y="1346200"/>
                </a:lnTo>
                <a:lnTo>
                  <a:pt x="5442648" y="1333500"/>
                </a:lnTo>
                <a:lnTo>
                  <a:pt x="5393855" y="1333500"/>
                </a:lnTo>
                <a:lnTo>
                  <a:pt x="5345011" y="1320800"/>
                </a:lnTo>
                <a:lnTo>
                  <a:pt x="5307508" y="1295400"/>
                </a:lnTo>
                <a:lnTo>
                  <a:pt x="5274488" y="1282700"/>
                </a:lnTo>
                <a:lnTo>
                  <a:pt x="5245913" y="1244600"/>
                </a:lnTo>
                <a:lnTo>
                  <a:pt x="5221719" y="1219200"/>
                </a:lnTo>
                <a:lnTo>
                  <a:pt x="5196357" y="1168400"/>
                </a:lnTo>
                <a:lnTo>
                  <a:pt x="5145176" y="1092200"/>
                </a:lnTo>
                <a:lnTo>
                  <a:pt x="5093805" y="1003300"/>
                </a:lnTo>
                <a:lnTo>
                  <a:pt x="5042725" y="927100"/>
                </a:lnTo>
                <a:lnTo>
                  <a:pt x="5017452" y="876300"/>
                </a:lnTo>
                <a:lnTo>
                  <a:pt x="5007051" y="863600"/>
                </a:lnTo>
                <a:lnTo>
                  <a:pt x="4995799" y="863600"/>
                </a:lnTo>
                <a:lnTo>
                  <a:pt x="4982565" y="850900"/>
                </a:lnTo>
                <a:lnTo>
                  <a:pt x="4966271" y="863600"/>
                </a:lnTo>
                <a:lnTo>
                  <a:pt x="4857813" y="901700"/>
                </a:lnTo>
                <a:lnTo>
                  <a:pt x="4821326" y="901700"/>
                </a:lnTo>
                <a:lnTo>
                  <a:pt x="4809426" y="914400"/>
                </a:lnTo>
                <a:lnTo>
                  <a:pt x="4800524" y="914400"/>
                </a:lnTo>
                <a:lnTo>
                  <a:pt x="4794110" y="927100"/>
                </a:lnTo>
                <a:lnTo>
                  <a:pt x="4789690" y="939800"/>
                </a:lnTo>
                <a:lnTo>
                  <a:pt x="4775949" y="990600"/>
                </a:lnTo>
                <a:lnTo>
                  <a:pt x="4761573" y="1041400"/>
                </a:lnTo>
                <a:lnTo>
                  <a:pt x="4747234" y="1092200"/>
                </a:lnTo>
                <a:lnTo>
                  <a:pt x="4733620" y="1143000"/>
                </a:lnTo>
                <a:lnTo>
                  <a:pt x="4721441" y="1193800"/>
                </a:lnTo>
                <a:lnTo>
                  <a:pt x="4706569" y="1231900"/>
                </a:lnTo>
                <a:lnTo>
                  <a:pt x="4681664" y="1270000"/>
                </a:lnTo>
                <a:lnTo>
                  <a:pt x="4648962" y="1295400"/>
                </a:lnTo>
                <a:lnTo>
                  <a:pt x="4610697" y="1320800"/>
                </a:lnTo>
                <a:lnTo>
                  <a:pt x="4526394" y="1346200"/>
                </a:lnTo>
                <a:lnTo>
                  <a:pt x="4484840" y="1333500"/>
                </a:lnTo>
                <a:lnTo>
                  <a:pt x="4446651" y="1333500"/>
                </a:lnTo>
                <a:lnTo>
                  <a:pt x="4411357" y="1308100"/>
                </a:lnTo>
                <a:lnTo>
                  <a:pt x="4388815" y="1282700"/>
                </a:lnTo>
                <a:lnTo>
                  <a:pt x="4379366" y="1244600"/>
                </a:lnTo>
                <a:lnTo>
                  <a:pt x="4383392" y="1206500"/>
                </a:lnTo>
                <a:lnTo>
                  <a:pt x="4598746" y="381000"/>
                </a:lnTo>
                <a:lnTo>
                  <a:pt x="4661700" y="139700"/>
                </a:lnTo>
                <a:lnTo>
                  <a:pt x="4670336" y="101600"/>
                </a:lnTo>
                <a:lnTo>
                  <a:pt x="4681131" y="88900"/>
                </a:lnTo>
                <a:lnTo>
                  <a:pt x="4726279" y="88900"/>
                </a:lnTo>
                <a:lnTo>
                  <a:pt x="4794682" y="114300"/>
                </a:lnTo>
                <a:lnTo>
                  <a:pt x="4858436" y="139700"/>
                </a:lnTo>
                <a:lnTo>
                  <a:pt x="4896942" y="177800"/>
                </a:lnTo>
                <a:lnTo>
                  <a:pt x="4923980" y="215900"/>
                </a:lnTo>
                <a:lnTo>
                  <a:pt x="4939703" y="254000"/>
                </a:lnTo>
                <a:lnTo>
                  <a:pt x="4944262" y="304800"/>
                </a:lnTo>
                <a:lnTo>
                  <a:pt x="4937823" y="355600"/>
                </a:lnTo>
                <a:lnTo>
                  <a:pt x="4927181" y="393700"/>
                </a:lnTo>
                <a:lnTo>
                  <a:pt x="4916563" y="444500"/>
                </a:lnTo>
                <a:lnTo>
                  <a:pt x="4873574" y="635000"/>
                </a:lnTo>
                <a:lnTo>
                  <a:pt x="4880889" y="622300"/>
                </a:lnTo>
                <a:lnTo>
                  <a:pt x="4899812" y="622300"/>
                </a:lnTo>
                <a:lnTo>
                  <a:pt x="5399430" y="469900"/>
                </a:lnTo>
                <a:lnTo>
                  <a:pt x="5815774" y="342900"/>
                </a:lnTo>
                <a:lnTo>
                  <a:pt x="5862345" y="342900"/>
                </a:lnTo>
                <a:lnTo>
                  <a:pt x="5869597" y="355600"/>
                </a:lnTo>
                <a:lnTo>
                  <a:pt x="5869597" y="247040"/>
                </a:lnTo>
                <a:lnTo>
                  <a:pt x="5852960" y="241300"/>
                </a:lnTo>
                <a:lnTo>
                  <a:pt x="5765355" y="241300"/>
                </a:lnTo>
                <a:lnTo>
                  <a:pt x="5666841" y="279400"/>
                </a:lnTo>
                <a:lnTo>
                  <a:pt x="5272849" y="393700"/>
                </a:lnTo>
                <a:lnTo>
                  <a:pt x="5223586" y="406400"/>
                </a:lnTo>
                <a:lnTo>
                  <a:pt x="5131524" y="431800"/>
                </a:lnTo>
                <a:lnTo>
                  <a:pt x="5036731" y="469900"/>
                </a:lnTo>
                <a:lnTo>
                  <a:pt x="5040846" y="444500"/>
                </a:lnTo>
                <a:lnTo>
                  <a:pt x="5042598" y="431800"/>
                </a:lnTo>
                <a:lnTo>
                  <a:pt x="5044122" y="419100"/>
                </a:lnTo>
                <a:lnTo>
                  <a:pt x="5049291" y="368300"/>
                </a:lnTo>
                <a:lnTo>
                  <a:pt x="5047450" y="317500"/>
                </a:lnTo>
                <a:lnTo>
                  <a:pt x="5038445" y="266700"/>
                </a:lnTo>
                <a:lnTo>
                  <a:pt x="5022126" y="215900"/>
                </a:lnTo>
                <a:lnTo>
                  <a:pt x="4998313" y="177800"/>
                </a:lnTo>
                <a:lnTo>
                  <a:pt x="4966868" y="139700"/>
                </a:lnTo>
                <a:lnTo>
                  <a:pt x="4927612" y="101600"/>
                </a:lnTo>
                <a:lnTo>
                  <a:pt x="4886325" y="63500"/>
                </a:lnTo>
                <a:lnTo>
                  <a:pt x="4842599" y="38100"/>
                </a:lnTo>
                <a:lnTo>
                  <a:pt x="4796663" y="25400"/>
                </a:lnTo>
                <a:lnTo>
                  <a:pt x="4699089" y="0"/>
                </a:lnTo>
                <a:lnTo>
                  <a:pt x="4594034" y="0"/>
                </a:lnTo>
                <a:lnTo>
                  <a:pt x="4549749" y="12700"/>
                </a:lnTo>
                <a:lnTo>
                  <a:pt x="4514507" y="38100"/>
                </a:lnTo>
                <a:lnTo>
                  <a:pt x="4487786" y="76200"/>
                </a:lnTo>
                <a:lnTo>
                  <a:pt x="4469054" y="127000"/>
                </a:lnTo>
                <a:lnTo>
                  <a:pt x="4408957" y="359079"/>
                </a:lnTo>
                <a:lnTo>
                  <a:pt x="4408957" y="571500"/>
                </a:lnTo>
                <a:lnTo>
                  <a:pt x="4405388" y="622300"/>
                </a:lnTo>
                <a:lnTo>
                  <a:pt x="4399305" y="647700"/>
                </a:lnTo>
                <a:lnTo>
                  <a:pt x="4392092" y="685800"/>
                </a:lnTo>
                <a:lnTo>
                  <a:pt x="4383595" y="711200"/>
                </a:lnTo>
                <a:lnTo>
                  <a:pt x="4373638" y="749300"/>
                </a:lnTo>
                <a:lnTo>
                  <a:pt x="4354157" y="787400"/>
                </a:lnTo>
                <a:lnTo>
                  <a:pt x="4331030" y="825500"/>
                </a:lnTo>
                <a:lnTo>
                  <a:pt x="4303992" y="863600"/>
                </a:lnTo>
                <a:lnTo>
                  <a:pt x="4272813" y="889000"/>
                </a:lnTo>
                <a:lnTo>
                  <a:pt x="4237228" y="914400"/>
                </a:lnTo>
                <a:lnTo>
                  <a:pt x="4196994" y="927100"/>
                </a:lnTo>
                <a:lnTo>
                  <a:pt x="4151846" y="939800"/>
                </a:lnTo>
                <a:lnTo>
                  <a:pt x="3405848" y="939800"/>
                </a:lnTo>
                <a:lnTo>
                  <a:pt x="3398824" y="952500"/>
                </a:lnTo>
                <a:lnTo>
                  <a:pt x="3381895" y="952500"/>
                </a:lnTo>
                <a:lnTo>
                  <a:pt x="3375342" y="977900"/>
                </a:lnTo>
                <a:lnTo>
                  <a:pt x="3369310" y="990600"/>
                </a:lnTo>
                <a:lnTo>
                  <a:pt x="3364547" y="1016000"/>
                </a:lnTo>
                <a:lnTo>
                  <a:pt x="3361791" y="1041400"/>
                </a:lnTo>
                <a:lnTo>
                  <a:pt x="3366071" y="1066800"/>
                </a:lnTo>
                <a:lnTo>
                  <a:pt x="3380422" y="1079500"/>
                </a:lnTo>
                <a:lnTo>
                  <a:pt x="3402304" y="1092200"/>
                </a:lnTo>
                <a:lnTo>
                  <a:pt x="4024833" y="1092200"/>
                </a:lnTo>
                <a:lnTo>
                  <a:pt x="4069143" y="1104900"/>
                </a:lnTo>
                <a:lnTo>
                  <a:pt x="4111244" y="1117600"/>
                </a:lnTo>
                <a:lnTo>
                  <a:pt x="4150677" y="1143000"/>
                </a:lnTo>
                <a:lnTo>
                  <a:pt x="4186948" y="1168400"/>
                </a:lnTo>
                <a:lnTo>
                  <a:pt x="4223969" y="1219200"/>
                </a:lnTo>
                <a:lnTo>
                  <a:pt x="4233951" y="1257300"/>
                </a:lnTo>
                <a:lnTo>
                  <a:pt x="4238472" y="1282700"/>
                </a:lnTo>
                <a:lnTo>
                  <a:pt x="4237075" y="1308100"/>
                </a:lnTo>
                <a:lnTo>
                  <a:pt x="4229100" y="1333500"/>
                </a:lnTo>
                <a:lnTo>
                  <a:pt x="4213542" y="1333500"/>
                </a:lnTo>
                <a:lnTo>
                  <a:pt x="4189438" y="1346200"/>
                </a:lnTo>
                <a:lnTo>
                  <a:pt x="3277285" y="1346200"/>
                </a:lnTo>
                <a:lnTo>
                  <a:pt x="3225698" y="1333500"/>
                </a:lnTo>
                <a:lnTo>
                  <a:pt x="3176282" y="1320800"/>
                </a:lnTo>
                <a:lnTo>
                  <a:pt x="3129508" y="1308100"/>
                </a:lnTo>
                <a:lnTo>
                  <a:pt x="3085858" y="1282700"/>
                </a:lnTo>
                <a:lnTo>
                  <a:pt x="3050578" y="1244600"/>
                </a:lnTo>
                <a:lnTo>
                  <a:pt x="3025622" y="1206500"/>
                </a:lnTo>
                <a:lnTo>
                  <a:pt x="3011182" y="1168400"/>
                </a:lnTo>
                <a:lnTo>
                  <a:pt x="3007512" y="1130300"/>
                </a:lnTo>
                <a:lnTo>
                  <a:pt x="3014827" y="1079500"/>
                </a:lnTo>
                <a:lnTo>
                  <a:pt x="3028073" y="1028700"/>
                </a:lnTo>
                <a:lnTo>
                  <a:pt x="3041358" y="977900"/>
                </a:lnTo>
                <a:lnTo>
                  <a:pt x="3054705" y="927100"/>
                </a:lnTo>
                <a:lnTo>
                  <a:pt x="3068116" y="876300"/>
                </a:lnTo>
                <a:lnTo>
                  <a:pt x="3081617" y="825500"/>
                </a:lnTo>
                <a:lnTo>
                  <a:pt x="3095206" y="774700"/>
                </a:lnTo>
                <a:lnTo>
                  <a:pt x="3108896" y="723900"/>
                </a:lnTo>
                <a:lnTo>
                  <a:pt x="3122688" y="673100"/>
                </a:lnTo>
                <a:lnTo>
                  <a:pt x="3136620" y="622300"/>
                </a:lnTo>
                <a:lnTo>
                  <a:pt x="3152864" y="571500"/>
                </a:lnTo>
                <a:lnTo>
                  <a:pt x="3175508" y="533400"/>
                </a:lnTo>
                <a:lnTo>
                  <a:pt x="3203752" y="495300"/>
                </a:lnTo>
                <a:lnTo>
                  <a:pt x="3236772" y="469900"/>
                </a:lnTo>
                <a:lnTo>
                  <a:pt x="3273768" y="431800"/>
                </a:lnTo>
                <a:lnTo>
                  <a:pt x="3317163" y="406400"/>
                </a:lnTo>
                <a:lnTo>
                  <a:pt x="3362185" y="381000"/>
                </a:lnTo>
                <a:lnTo>
                  <a:pt x="3408819" y="368300"/>
                </a:lnTo>
                <a:lnTo>
                  <a:pt x="3506965" y="342900"/>
                </a:lnTo>
                <a:lnTo>
                  <a:pt x="4108081" y="342900"/>
                </a:lnTo>
                <a:lnTo>
                  <a:pt x="4161040" y="355600"/>
                </a:lnTo>
                <a:lnTo>
                  <a:pt x="4212260" y="355600"/>
                </a:lnTo>
                <a:lnTo>
                  <a:pt x="4261269" y="381000"/>
                </a:lnTo>
                <a:lnTo>
                  <a:pt x="4307611" y="406400"/>
                </a:lnTo>
                <a:lnTo>
                  <a:pt x="4348772" y="431800"/>
                </a:lnTo>
                <a:lnTo>
                  <a:pt x="4379900" y="469900"/>
                </a:lnTo>
                <a:lnTo>
                  <a:pt x="4400207" y="520700"/>
                </a:lnTo>
                <a:lnTo>
                  <a:pt x="4408957" y="571500"/>
                </a:lnTo>
                <a:lnTo>
                  <a:pt x="4408957" y="359079"/>
                </a:lnTo>
                <a:lnTo>
                  <a:pt x="4403280" y="381000"/>
                </a:lnTo>
                <a:lnTo>
                  <a:pt x="4398899" y="368300"/>
                </a:lnTo>
                <a:lnTo>
                  <a:pt x="4395292" y="368300"/>
                </a:lnTo>
                <a:lnTo>
                  <a:pt x="4356024" y="342900"/>
                </a:lnTo>
                <a:lnTo>
                  <a:pt x="4315028" y="317500"/>
                </a:lnTo>
                <a:lnTo>
                  <a:pt x="4272407" y="292100"/>
                </a:lnTo>
                <a:lnTo>
                  <a:pt x="4228249" y="279400"/>
                </a:lnTo>
                <a:lnTo>
                  <a:pt x="4135742" y="254000"/>
                </a:lnTo>
                <a:lnTo>
                  <a:pt x="3454425" y="254000"/>
                </a:lnTo>
                <a:lnTo>
                  <a:pt x="3406457" y="266700"/>
                </a:lnTo>
                <a:lnTo>
                  <a:pt x="3359340" y="266700"/>
                </a:lnTo>
                <a:lnTo>
                  <a:pt x="3313239" y="279400"/>
                </a:lnTo>
                <a:lnTo>
                  <a:pt x="3268256" y="304800"/>
                </a:lnTo>
                <a:lnTo>
                  <a:pt x="3224517" y="317500"/>
                </a:lnTo>
                <a:lnTo>
                  <a:pt x="3180143" y="342900"/>
                </a:lnTo>
                <a:lnTo>
                  <a:pt x="3136747" y="368300"/>
                </a:lnTo>
                <a:lnTo>
                  <a:pt x="3093504" y="406400"/>
                </a:lnTo>
                <a:lnTo>
                  <a:pt x="3049574" y="431800"/>
                </a:lnTo>
                <a:lnTo>
                  <a:pt x="3042983" y="419100"/>
                </a:lnTo>
                <a:lnTo>
                  <a:pt x="3035350" y="419100"/>
                </a:lnTo>
                <a:lnTo>
                  <a:pt x="3026854" y="406400"/>
                </a:lnTo>
                <a:lnTo>
                  <a:pt x="3017659" y="393700"/>
                </a:lnTo>
                <a:lnTo>
                  <a:pt x="3010001" y="385686"/>
                </a:lnTo>
                <a:lnTo>
                  <a:pt x="3010001" y="558800"/>
                </a:lnTo>
                <a:lnTo>
                  <a:pt x="3006102" y="622300"/>
                </a:lnTo>
                <a:lnTo>
                  <a:pt x="2996958" y="660400"/>
                </a:lnTo>
                <a:lnTo>
                  <a:pt x="2985566" y="698500"/>
                </a:lnTo>
                <a:lnTo>
                  <a:pt x="2971927" y="749300"/>
                </a:lnTo>
                <a:lnTo>
                  <a:pt x="2956039" y="787400"/>
                </a:lnTo>
                <a:lnTo>
                  <a:pt x="2933255" y="825500"/>
                </a:lnTo>
                <a:lnTo>
                  <a:pt x="2905226" y="863600"/>
                </a:lnTo>
                <a:lnTo>
                  <a:pt x="2872448" y="889000"/>
                </a:lnTo>
                <a:lnTo>
                  <a:pt x="2835376" y="914400"/>
                </a:lnTo>
                <a:lnTo>
                  <a:pt x="2794495" y="927100"/>
                </a:lnTo>
                <a:lnTo>
                  <a:pt x="2750261" y="939800"/>
                </a:lnTo>
                <a:lnTo>
                  <a:pt x="2036699" y="939800"/>
                </a:lnTo>
                <a:lnTo>
                  <a:pt x="2006206" y="952500"/>
                </a:lnTo>
                <a:lnTo>
                  <a:pt x="1989137" y="952500"/>
                </a:lnTo>
                <a:lnTo>
                  <a:pt x="1979269" y="965200"/>
                </a:lnTo>
                <a:lnTo>
                  <a:pt x="1970405" y="990600"/>
                </a:lnTo>
                <a:lnTo>
                  <a:pt x="1964182" y="1041400"/>
                </a:lnTo>
                <a:lnTo>
                  <a:pt x="1974316" y="1066800"/>
                </a:lnTo>
                <a:lnTo>
                  <a:pt x="2001634" y="1092200"/>
                </a:lnTo>
                <a:lnTo>
                  <a:pt x="2620099" y="1092200"/>
                </a:lnTo>
                <a:lnTo>
                  <a:pt x="2662974" y="1104900"/>
                </a:lnTo>
                <a:lnTo>
                  <a:pt x="2704376" y="1117600"/>
                </a:lnTo>
                <a:lnTo>
                  <a:pt x="2743949" y="1143000"/>
                </a:lnTo>
                <a:lnTo>
                  <a:pt x="2782290" y="1168400"/>
                </a:lnTo>
                <a:lnTo>
                  <a:pt x="2811627" y="1193800"/>
                </a:lnTo>
                <a:lnTo>
                  <a:pt x="2830792" y="1244600"/>
                </a:lnTo>
                <a:lnTo>
                  <a:pt x="2838653" y="1282700"/>
                </a:lnTo>
                <a:lnTo>
                  <a:pt x="2837218" y="1308100"/>
                </a:lnTo>
                <a:lnTo>
                  <a:pt x="2829522" y="1333500"/>
                </a:lnTo>
                <a:lnTo>
                  <a:pt x="2813723" y="1333500"/>
                </a:lnTo>
                <a:lnTo>
                  <a:pt x="2788031" y="1346200"/>
                </a:lnTo>
                <a:lnTo>
                  <a:pt x="1878838" y="1346200"/>
                </a:lnTo>
                <a:lnTo>
                  <a:pt x="1833295" y="1333500"/>
                </a:lnTo>
                <a:lnTo>
                  <a:pt x="1789252" y="1333500"/>
                </a:lnTo>
                <a:lnTo>
                  <a:pt x="1746872" y="1320800"/>
                </a:lnTo>
                <a:lnTo>
                  <a:pt x="1706295" y="1295400"/>
                </a:lnTo>
                <a:lnTo>
                  <a:pt x="1663801" y="1257300"/>
                </a:lnTo>
                <a:lnTo>
                  <a:pt x="1633067" y="1219200"/>
                </a:lnTo>
                <a:lnTo>
                  <a:pt x="1614601" y="1181100"/>
                </a:lnTo>
                <a:lnTo>
                  <a:pt x="1608848" y="1130300"/>
                </a:lnTo>
                <a:lnTo>
                  <a:pt x="1616290" y="1079500"/>
                </a:lnTo>
                <a:lnTo>
                  <a:pt x="1629219" y="1028700"/>
                </a:lnTo>
                <a:lnTo>
                  <a:pt x="1642224" y="977900"/>
                </a:lnTo>
                <a:lnTo>
                  <a:pt x="1655305" y="927100"/>
                </a:lnTo>
                <a:lnTo>
                  <a:pt x="1668437" y="876300"/>
                </a:lnTo>
                <a:lnTo>
                  <a:pt x="1681645" y="825500"/>
                </a:lnTo>
                <a:lnTo>
                  <a:pt x="1694929" y="774700"/>
                </a:lnTo>
                <a:lnTo>
                  <a:pt x="1708264" y="723900"/>
                </a:lnTo>
                <a:lnTo>
                  <a:pt x="1721662" y="673100"/>
                </a:lnTo>
                <a:lnTo>
                  <a:pt x="1735124" y="622300"/>
                </a:lnTo>
                <a:lnTo>
                  <a:pt x="1753844" y="571500"/>
                </a:lnTo>
                <a:lnTo>
                  <a:pt x="1779739" y="533400"/>
                </a:lnTo>
                <a:lnTo>
                  <a:pt x="1812036" y="495300"/>
                </a:lnTo>
                <a:lnTo>
                  <a:pt x="1849920" y="457200"/>
                </a:lnTo>
                <a:lnTo>
                  <a:pt x="1892604" y="419100"/>
                </a:lnTo>
                <a:lnTo>
                  <a:pt x="1939315" y="393700"/>
                </a:lnTo>
                <a:lnTo>
                  <a:pt x="2025027" y="368300"/>
                </a:lnTo>
                <a:lnTo>
                  <a:pt x="2115096" y="342900"/>
                </a:lnTo>
                <a:lnTo>
                  <a:pt x="2708364" y="342900"/>
                </a:lnTo>
                <a:lnTo>
                  <a:pt x="2759824" y="355600"/>
                </a:lnTo>
                <a:lnTo>
                  <a:pt x="2809684" y="355600"/>
                </a:lnTo>
                <a:lnTo>
                  <a:pt x="2857576" y="381000"/>
                </a:lnTo>
                <a:lnTo>
                  <a:pt x="2903118" y="393700"/>
                </a:lnTo>
                <a:lnTo>
                  <a:pt x="2946285" y="431800"/>
                </a:lnTo>
                <a:lnTo>
                  <a:pt x="2979128" y="469900"/>
                </a:lnTo>
                <a:lnTo>
                  <a:pt x="3000679" y="520700"/>
                </a:lnTo>
                <a:lnTo>
                  <a:pt x="3010001" y="558800"/>
                </a:lnTo>
                <a:lnTo>
                  <a:pt x="3010001" y="385686"/>
                </a:lnTo>
                <a:lnTo>
                  <a:pt x="2981261" y="355600"/>
                </a:lnTo>
                <a:lnTo>
                  <a:pt x="2961970" y="342900"/>
                </a:lnTo>
                <a:lnTo>
                  <a:pt x="2942679" y="330200"/>
                </a:lnTo>
                <a:lnTo>
                  <a:pt x="2902051" y="304800"/>
                </a:lnTo>
                <a:lnTo>
                  <a:pt x="2859519" y="292100"/>
                </a:lnTo>
                <a:lnTo>
                  <a:pt x="2815196" y="279400"/>
                </a:lnTo>
                <a:lnTo>
                  <a:pt x="2721737" y="254000"/>
                </a:lnTo>
                <a:lnTo>
                  <a:pt x="2044293" y="254000"/>
                </a:lnTo>
                <a:lnTo>
                  <a:pt x="1891131" y="292100"/>
                </a:lnTo>
                <a:lnTo>
                  <a:pt x="1842617" y="304800"/>
                </a:lnTo>
                <a:lnTo>
                  <a:pt x="1795284" y="330200"/>
                </a:lnTo>
                <a:lnTo>
                  <a:pt x="1765922" y="292100"/>
                </a:lnTo>
                <a:lnTo>
                  <a:pt x="1736369" y="266700"/>
                </a:lnTo>
                <a:lnTo>
                  <a:pt x="1704733" y="241300"/>
                </a:lnTo>
                <a:lnTo>
                  <a:pt x="1698104" y="241300"/>
                </a:lnTo>
                <a:lnTo>
                  <a:pt x="1698104" y="355600"/>
                </a:lnTo>
                <a:lnTo>
                  <a:pt x="1697367" y="393700"/>
                </a:lnTo>
                <a:lnTo>
                  <a:pt x="1686039" y="444500"/>
                </a:lnTo>
                <a:lnTo>
                  <a:pt x="1664868" y="482600"/>
                </a:lnTo>
                <a:lnTo>
                  <a:pt x="1635620" y="533400"/>
                </a:lnTo>
                <a:lnTo>
                  <a:pt x="1600085" y="571500"/>
                </a:lnTo>
                <a:lnTo>
                  <a:pt x="1558277" y="596900"/>
                </a:lnTo>
                <a:lnTo>
                  <a:pt x="1513052" y="635000"/>
                </a:lnTo>
                <a:lnTo>
                  <a:pt x="1464500" y="660400"/>
                </a:lnTo>
                <a:lnTo>
                  <a:pt x="1412760" y="673100"/>
                </a:lnTo>
                <a:lnTo>
                  <a:pt x="1318641" y="698500"/>
                </a:lnTo>
                <a:lnTo>
                  <a:pt x="1271016" y="723900"/>
                </a:lnTo>
                <a:lnTo>
                  <a:pt x="1173670" y="749300"/>
                </a:lnTo>
                <a:lnTo>
                  <a:pt x="1178267" y="749300"/>
                </a:lnTo>
                <a:lnTo>
                  <a:pt x="1182573" y="762000"/>
                </a:lnTo>
                <a:lnTo>
                  <a:pt x="1186764" y="774700"/>
                </a:lnTo>
                <a:lnTo>
                  <a:pt x="1190993" y="774700"/>
                </a:lnTo>
                <a:lnTo>
                  <a:pt x="1482483" y="1257300"/>
                </a:lnTo>
                <a:lnTo>
                  <a:pt x="1494878" y="1282700"/>
                </a:lnTo>
                <a:lnTo>
                  <a:pt x="1495590" y="1295400"/>
                </a:lnTo>
                <a:lnTo>
                  <a:pt x="1483563" y="1308100"/>
                </a:lnTo>
                <a:lnTo>
                  <a:pt x="1457680" y="1320800"/>
                </a:lnTo>
                <a:lnTo>
                  <a:pt x="1407515" y="1333500"/>
                </a:lnTo>
                <a:lnTo>
                  <a:pt x="1357096" y="1333500"/>
                </a:lnTo>
                <a:lnTo>
                  <a:pt x="1306410" y="1346200"/>
                </a:lnTo>
                <a:lnTo>
                  <a:pt x="1255509" y="1333500"/>
                </a:lnTo>
                <a:lnTo>
                  <a:pt x="1204391" y="1333500"/>
                </a:lnTo>
                <a:lnTo>
                  <a:pt x="1157020" y="1308100"/>
                </a:lnTo>
                <a:lnTo>
                  <a:pt x="1115161" y="1282700"/>
                </a:lnTo>
                <a:lnTo>
                  <a:pt x="1079042" y="1257300"/>
                </a:lnTo>
                <a:lnTo>
                  <a:pt x="1048893" y="1219200"/>
                </a:lnTo>
                <a:lnTo>
                  <a:pt x="1023632" y="1168400"/>
                </a:lnTo>
                <a:lnTo>
                  <a:pt x="972540" y="1092200"/>
                </a:lnTo>
                <a:lnTo>
                  <a:pt x="921143" y="1003300"/>
                </a:lnTo>
                <a:lnTo>
                  <a:pt x="895502" y="965200"/>
                </a:lnTo>
                <a:lnTo>
                  <a:pt x="869988" y="914400"/>
                </a:lnTo>
                <a:lnTo>
                  <a:pt x="844677" y="876300"/>
                </a:lnTo>
                <a:lnTo>
                  <a:pt x="835228" y="863600"/>
                </a:lnTo>
                <a:lnTo>
                  <a:pt x="825080" y="863600"/>
                </a:lnTo>
                <a:lnTo>
                  <a:pt x="813079" y="850900"/>
                </a:lnTo>
                <a:lnTo>
                  <a:pt x="798106" y="863600"/>
                </a:lnTo>
                <a:lnTo>
                  <a:pt x="724560" y="889000"/>
                </a:lnTo>
                <a:lnTo>
                  <a:pt x="687489" y="889000"/>
                </a:lnTo>
                <a:lnTo>
                  <a:pt x="650290" y="901700"/>
                </a:lnTo>
                <a:lnTo>
                  <a:pt x="638390" y="914400"/>
                </a:lnTo>
                <a:lnTo>
                  <a:pt x="629462" y="914400"/>
                </a:lnTo>
                <a:lnTo>
                  <a:pt x="623011" y="927100"/>
                </a:lnTo>
                <a:lnTo>
                  <a:pt x="618540" y="939800"/>
                </a:lnTo>
                <a:lnTo>
                  <a:pt x="605586" y="990600"/>
                </a:lnTo>
                <a:lnTo>
                  <a:pt x="592251" y="1041400"/>
                </a:lnTo>
                <a:lnTo>
                  <a:pt x="578688" y="1092200"/>
                </a:lnTo>
                <a:lnTo>
                  <a:pt x="565035" y="1130300"/>
                </a:lnTo>
                <a:lnTo>
                  <a:pt x="551446" y="1181100"/>
                </a:lnTo>
                <a:lnTo>
                  <a:pt x="535203" y="1231900"/>
                </a:lnTo>
                <a:lnTo>
                  <a:pt x="511556" y="1270000"/>
                </a:lnTo>
                <a:lnTo>
                  <a:pt x="481304" y="1295400"/>
                </a:lnTo>
                <a:lnTo>
                  <a:pt x="445262" y="1320800"/>
                </a:lnTo>
                <a:lnTo>
                  <a:pt x="404215" y="1333500"/>
                </a:lnTo>
                <a:lnTo>
                  <a:pt x="276098" y="1333500"/>
                </a:lnTo>
                <a:lnTo>
                  <a:pt x="239737" y="1308100"/>
                </a:lnTo>
                <a:lnTo>
                  <a:pt x="217106" y="1282700"/>
                </a:lnTo>
                <a:lnTo>
                  <a:pt x="208127" y="1244600"/>
                </a:lnTo>
                <a:lnTo>
                  <a:pt x="212725" y="1206500"/>
                </a:lnTo>
                <a:lnTo>
                  <a:pt x="464477" y="228600"/>
                </a:lnTo>
                <a:lnTo>
                  <a:pt x="478091" y="177800"/>
                </a:lnTo>
                <a:lnTo>
                  <a:pt x="491769" y="127000"/>
                </a:lnTo>
                <a:lnTo>
                  <a:pt x="509244" y="88900"/>
                </a:lnTo>
                <a:lnTo>
                  <a:pt x="549211" y="88900"/>
                </a:lnTo>
                <a:lnTo>
                  <a:pt x="590537" y="101600"/>
                </a:lnTo>
                <a:lnTo>
                  <a:pt x="629996" y="114300"/>
                </a:lnTo>
                <a:lnTo>
                  <a:pt x="667156" y="127000"/>
                </a:lnTo>
                <a:lnTo>
                  <a:pt x="701573" y="152400"/>
                </a:lnTo>
                <a:lnTo>
                  <a:pt x="739952" y="190500"/>
                </a:lnTo>
                <a:lnTo>
                  <a:pt x="763968" y="241300"/>
                </a:lnTo>
                <a:lnTo>
                  <a:pt x="773366" y="292100"/>
                </a:lnTo>
                <a:lnTo>
                  <a:pt x="767918" y="342900"/>
                </a:lnTo>
                <a:lnTo>
                  <a:pt x="757364" y="393700"/>
                </a:lnTo>
                <a:lnTo>
                  <a:pt x="746620" y="431800"/>
                </a:lnTo>
                <a:lnTo>
                  <a:pt x="735672" y="482600"/>
                </a:lnTo>
                <a:lnTo>
                  <a:pt x="713257" y="584200"/>
                </a:lnTo>
                <a:lnTo>
                  <a:pt x="701802" y="635000"/>
                </a:lnTo>
                <a:lnTo>
                  <a:pt x="781011" y="609600"/>
                </a:lnTo>
                <a:lnTo>
                  <a:pt x="856640" y="584200"/>
                </a:lnTo>
                <a:lnTo>
                  <a:pt x="1229575" y="469900"/>
                </a:lnTo>
                <a:lnTo>
                  <a:pt x="1643951" y="342900"/>
                </a:lnTo>
                <a:lnTo>
                  <a:pt x="1690839" y="342900"/>
                </a:lnTo>
                <a:lnTo>
                  <a:pt x="1698104" y="355600"/>
                </a:lnTo>
                <a:lnTo>
                  <a:pt x="1698104" y="241300"/>
                </a:lnTo>
                <a:lnTo>
                  <a:pt x="1627708" y="241300"/>
                </a:lnTo>
                <a:lnTo>
                  <a:pt x="1578559" y="254000"/>
                </a:lnTo>
                <a:lnTo>
                  <a:pt x="899934" y="457200"/>
                </a:lnTo>
                <a:lnTo>
                  <a:pt x="874687" y="457200"/>
                </a:lnTo>
                <a:lnTo>
                  <a:pt x="864781" y="469900"/>
                </a:lnTo>
                <a:lnTo>
                  <a:pt x="867740" y="444500"/>
                </a:lnTo>
                <a:lnTo>
                  <a:pt x="868959" y="444500"/>
                </a:lnTo>
                <a:lnTo>
                  <a:pt x="870178" y="431800"/>
                </a:lnTo>
                <a:lnTo>
                  <a:pt x="877633" y="381000"/>
                </a:lnTo>
                <a:lnTo>
                  <a:pt x="877709" y="330200"/>
                </a:lnTo>
                <a:lnTo>
                  <a:pt x="870127" y="279400"/>
                </a:lnTo>
                <a:lnTo>
                  <a:pt x="854595" y="228600"/>
                </a:lnTo>
                <a:lnTo>
                  <a:pt x="830834" y="177800"/>
                </a:lnTo>
                <a:lnTo>
                  <a:pt x="798576" y="139700"/>
                </a:lnTo>
                <a:lnTo>
                  <a:pt x="764400" y="101600"/>
                </a:lnTo>
                <a:lnTo>
                  <a:pt x="746023" y="88900"/>
                </a:lnTo>
                <a:lnTo>
                  <a:pt x="727646" y="76200"/>
                </a:lnTo>
                <a:lnTo>
                  <a:pt x="688505" y="50800"/>
                </a:lnTo>
                <a:lnTo>
                  <a:pt x="647166" y="25400"/>
                </a:lnTo>
                <a:lnTo>
                  <a:pt x="603808" y="12700"/>
                </a:lnTo>
                <a:lnTo>
                  <a:pt x="558634" y="0"/>
                </a:lnTo>
                <a:lnTo>
                  <a:pt x="414223" y="0"/>
                </a:lnTo>
                <a:lnTo>
                  <a:pt x="373456" y="12700"/>
                </a:lnTo>
                <a:lnTo>
                  <a:pt x="340906" y="38100"/>
                </a:lnTo>
                <a:lnTo>
                  <a:pt x="316204" y="76200"/>
                </a:lnTo>
                <a:lnTo>
                  <a:pt x="298970" y="114300"/>
                </a:lnTo>
                <a:lnTo>
                  <a:pt x="21361" y="1193800"/>
                </a:lnTo>
                <a:lnTo>
                  <a:pt x="8737" y="1231900"/>
                </a:lnTo>
                <a:lnTo>
                  <a:pt x="914" y="1282700"/>
                </a:lnTo>
                <a:lnTo>
                  <a:pt x="0" y="1320800"/>
                </a:lnTo>
                <a:lnTo>
                  <a:pt x="6642" y="1358900"/>
                </a:lnTo>
                <a:lnTo>
                  <a:pt x="21501" y="1397000"/>
                </a:lnTo>
                <a:lnTo>
                  <a:pt x="48082" y="1447800"/>
                </a:lnTo>
                <a:lnTo>
                  <a:pt x="80187" y="1485900"/>
                </a:lnTo>
                <a:lnTo>
                  <a:pt x="117462" y="1511300"/>
                </a:lnTo>
                <a:lnTo>
                  <a:pt x="159537" y="1536700"/>
                </a:lnTo>
                <a:lnTo>
                  <a:pt x="206044" y="1549400"/>
                </a:lnTo>
                <a:lnTo>
                  <a:pt x="256641" y="1562100"/>
                </a:lnTo>
                <a:lnTo>
                  <a:pt x="304863" y="1562100"/>
                </a:lnTo>
                <a:lnTo>
                  <a:pt x="352755" y="1549400"/>
                </a:lnTo>
                <a:lnTo>
                  <a:pt x="399618" y="1549400"/>
                </a:lnTo>
                <a:lnTo>
                  <a:pt x="444728" y="1524000"/>
                </a:lnTo>
                <a:lnTo>
                  <a:pt x="487375" y="1511300"/>
                </a:lnTo>
                <a:lnTo>
                  <a:pt x="526846" y="1485900"/>
                </a:lnTo>
                <a:lnTo>
                  <a:pt x="562444" y="1447800"/>
                </a:lnTo>
                <a:lnTo>
                  <a:pt x="593458" y="1409700"/>
                </a:lnTo>
                <a:lnTo>
                  <a:pt x="619175" y="1371600"/>
                </a:lnTo>
                <a:lnTo>
                  <a:pt x="638873" y="1333500"/>
                </a:lnTo>
                <a:lnTo>
                  <a:pt x="651865" y="1295400"/>
                </a:lnTo>
                <a:lnTo>
                  <a:pt x="662863" y="1244600"/>
                </a:lnTo>
                <a:lnTo>
                  <a:pt x="675894" y="1193800"/>
                </a:lnTo>
                <a:lnTo>
                  <a:pt x="690016" y="1143000"/>
                </a:lnTo>
                <a:lnTo>
                  <a:pt x="704329" y="1092200"/>
                </a:lnTo>
                <a:lnTo>
                  <a:pt x="709764" y="1104900"/>
                </a:lnTo>
                <a:lnTo>
                  <a:pt x="714108" y="1104900"/>
                </a:lnTo>
                <a:lnTo>
                  <a:pt x="717689" y="1117600"/>
                </a:lnTo>
                <a:lnTo>
                  <a:pt x="720788" y="1117600"/>
                </a:lnTo>
                <a:lnTo>
                  <a:pt x="745451" y="1155700"/>
                </a:lnTo>
                <a:lnTo>
                  <a:pt x="794829" y="1244600"/>
                </a:lnTo>
                <a:lnTo>
                  <a:pt x="843940" y="1320800"/>
                </a:lnTo>
                <a:lnTo>
                  <a:pt x="868260" y="1358900"/>
                </a:lnTo>
                <a:lnTo>
                  <a:pt x="896937" y="1409700"/>
                </a:lnTo>
                <a:lnTo>
                  <a:pt x="929868" y="1435100"/>
                </a:lnTo>
                <a:lnTo>
                  <a:pt x="967054" y="1473200"/>
                </a:lnTo>
                <a:lnTo>
                  <a:pt x="1008494" y="1498600"/>
                </a:lnTo>
                <a:lnTo>
                  <a:pt x="1054150" y="1524000"/>
                </a:lnTo>
                <a:lnTo>
                  <a:pt x="1202639" y="1562100"/>
                </a:lnTo>
                <a:lnTo>
                  <a:pt x="1300505" y="1562100"/>
                </a:lnTo>
                <a:lnTo>
                  <a:pt x="1349082" y="1549400"/>
                </a:lnTo>
                <a:lnTo>
                  <a:pt x="1397431" y="1549400"/>
                </a:lnTo>
                <a:lnTo>
                  <a:pt x="1445552" y="1524000"/>
                </a:lnTo>
                <a:lnTo>
                  <a:pt x="1541081" y="1498600"/>
                </a:lnTo>
                <a:lnTo>
                  <a:pt x="1551266" y="1485900"/>
                </a:lnTo>
                <a:lnTo>
                  <a:pt x="1570037" y="1485900"/>
                </a:lnTo>
                <a:lnTo>
                  <a:pt x="1580476" y="1498600"/>
                </a:lnTo>
                <a:lnTo>
                  <a:pt x="1624672" y="1511300"/>
                </a:lnTo>
                <a:lnTo>
                  <a:pt x="1670570" y="1536700"/>
                </a:lnTo>
                <a:lnTo>
                  <a:pt x="1766747" y="1562100"/>
                </a:lnTo>
                <a:lnTo>
                  <a:pt x="2790494" y="1562100"/>
                </a:lnTo>
                <a:lnTo>
                  <a:pt x="2831592" y="1549400"/>
                </a:lnTo>
                <a:lnTo>
                  <a:pt x="2866961" y="1536700"/>
                </a:lnTo>
                <a:lnTo>
                  <a:pt x="2896666" y="1511300"/>
                </a:lnTo>
                <a:lnTo>
                  <a:pt x="2912745" y="1485900"/>
                </a:lnTo>
                <a:lnTo>
                  <a:pt x="2920784" y="1473200"/>
                </a:lnTo>
                <a:lnTo>
                  <a:pt x="2923971" y="1473200"/>
                </a:lnTo>
                <a:lnTo>
                  <a:pt x="2930906" y="1460500"/>
                </a:lnTo>
                <a:lnTo>
                  <a:pt x="2939135" y="1460500"/>
                </a:lnTo>
                <a:lnTo>
                  <a:pt x="2986481" y="1498600"/>
                </a:lnTo>
                <a:lnTo>
                  <a:pt x="3032798" y="1524000"/>
                </a:lnTo>
                <a:lnTo>
                  <a:pt x="3130727" y="1549400"/>
                </a:lnTo>
                <a:lnTo>
                  <a:pt x="3182124" y="1562100"/>
                </a:lnTo>
                <a:lnTo>
                  <a:pt x="4203217" y="1562100"/>
                </a:lnTo>
                <a:lnTo>
                  <a:pt x="4231310" y="1549400"/>
                </a:lnTo>
                <a:lnTo>
                  <a:pt x="4257929" y="1536700"/>
                </a:lnTo>
                <a:lnTo>
                  <a:pt x="4283037" y="1524000"/>
                </a:lnTo>
                <a:lnTo>
                  <a:pt x="4308094" y="1524000"/>
                </a:lnTo>
                <a:lnTo>
                  <a:pt x="4456506" y="1562100"/>
                </a:lnTo>
                <a:lnTo>
                  <a:pt x="4504575" y="1562100"/>
                </a:lnTo>
                <a:lnTo>
                  <a:pt x="4598721" y="1536700"/>
                </a:lnTo>
                <a:lnTo>
                  <a:pt x="4690275" y="1485900"/>
                </a:lnTo>
                <a:lnTo>
                  <a:pt x="4719256" y="1460500"/>
                </a:lnTo>
                <a:lnTo>
                  <a:pt x="4768570" y="1409700"/>
                </a:lnTo>
                <a:lnTo>
                  <a:pt x="4795748" y="1371600"/>
                </a:lnTo>
                <a:lnTo>
                  <a:pt x="4816233" y="1320800"/>
                </a:lnTo>
                <a:lnTo>
                  <a:pt x="4830991" y="1257300"/>
                </a:lnTo>
                <a:lnTo>
                  <a:pt x="4840770" y="1219200"/>
                </a:lnTo>
                <a:lnTo>
                  <a:pt x="4851793" y="1181100"/>
                </a:lnTo>
                <a:lnTo>
                  <a:pt x="4863604" y="1143000"/>
                </a:lnTo>
                <a:lnTo>
                  <a:pt x="4875720" y="1092200"/>
                </a:lnTo>
                <a:lnTo>
                  <a:pt x="4887798" y="1117600"/>
                </a:lnTo>
                <a:lnTo>
                  <a:pt x="4892497" y="1117600"/>
                </a:lnTo>
                <a:lnTo>
                  <a:pt x="4896726" y="1130300"/>
                </a:lnTo>
                <a:lnTo>
                  <a:pt x="4925123" y="1181100"/>
                </a:lnTo>
                <a:lnTo>
                  <a:pt x="4953597" y="1219200"/>
                </a:lnTo>
                <a:lnTo>
                  <a:pt x="4981981" y="1270000"/>
                </a:lnTo>
                <a:lnTo>
                  <a:pt x="5010162" y="1308100"/>
                </a:lnTo>
                <a:lnTo>
                  <a:pt x="5038001" y="1358900"/>
                </a:lnTo>
                <a:lnTo>
                  <a:pt x="5065166" y="1397000"/>
                </a:lnTo>
                <a:lnTo>
                  <a:pt x="5096091" y="1435100"/>
                </a:lnTo>
                <a:lnTo>
                  <a:pt x="5130673" y="1460500"/>
                </a:lnTo>
                <a:lnTo>
                  <a:pt x="5168798" y="1498600"/>
                </a:lnTo>
                <a:lnTo>
                  <a:pt x="5210391" y="1511300"/>
                </a:lnTo>
                <a:lnTo>
                  <a:pt x="5255311" y="1536700"/>
                </a:lnTo>
                <a:lnTo>
                  <a:pt x="5303736" y="1549400"/>
                </a:lnTo>
                <a:lnTo>
                  <a:pt x="5351945" y="1549400"/>
                </a:lnTo>
                <a:lnTo>
                  <a:pt x="5399951" y="1562100"/>
                </a:lnTo>
                <a:lnTo>
                  <a:pt x="5495328" y="1562100"/>
                </a:lnTo>
                <a:lnTo>
                  <a:pt x="5683339" y="1511300"/>
                </a:lnTo>
                <a:lnTo>
                  <a:pt x="5724957" y="1485900"/>
                </a:lnTo>
                <a:lnTo>
                  <a:pt x="5756656" y="1460500"/>
                </a:lnTo>
                <a:lnTo>
                  <a:pt x="5778258" y="1422400"/>
                </a:lnTo>
                <a:lnTo>
                  <a:pt x="5790362" y="1358900"/>
                </a:lnTo>
                <a:lnTo>
                  <a:pt x="5787898" y="1346200"/>
                </a:lnTo>
                <a:lnTo>
                  <a:pt x="5780494" y="1308100"/>
                </a:lnTo>
                <a:lnTo>
                  <a:pt x="5759729" y="1270000"/>
                </a:lnTo>
                <a:lnTo>
                  <a:pt x="5653519" y="1092200"/>
                </a:lnTo>
                <a:lnTo>
                  <a:pt x="5547474" y="927100"/>
                </a:lnTo>
                <a:lnTo>
                  <a:pt x="5544375" y="914400"/>
                </a:lnTo>
                <a:lnTo>
                  <a:pt x="5538279" y="914400"/>
                </a:lnTo>
                <a:lnTo>
                  <a:pt x="5534901" y="901700"/>
                </a:lnTo>
                <a:lnTo>
                  <a:pt x="5553659" y="901700"/>
                </a:lnTo>
                <a:lnTo>
                  <a:pt x="5562193" y="889000"/>
                </a:lnTo>
                <a:lnTo>
                  <a:pt x="5570525" y="889000"/>
                </a:lnTo>
                <a:lnTo>
                  <a:pt x="5617362" y="876300"/>
                </a:lnTo>
                <a:lnTo>
                  <a:pt x="5662561" y="850900"/>
                </a:lnTo>
                <a:lnTo>
                  <a:pt x="5705983" y="838200"/>
                </a:lnTo>
                <a:lnTo>
                  <a:pt x="5747474" y="812800"/>
                </a:lnTo>
                <a:lnTo>
                  <a:pt x="5786882" y="774700"/>
                </a:lnTo>
                <a:lnTo>
                  <a:pt x="5826633" y="749300"/>
                </a:lnTo>
                <a:lnTo>
                  <a:pt x="5862599" y="711200"/>
                </a:lnTo>
                <a:lnTo>
                  <a:pt x="5894336" y="673100"/>
                </a:lnTo>
                <a:lnTo>
                  <a:pt x="5921438" y="622300"/>
                </a:lnTo>
                <a:lnTo>
                  <a:pt x="5943473" y="584200"/>
                </a:lnTo>
                <a:lnTo>
                  <a:pt x="5960021" y="533400"/>
                </a:lnTo>
                <a:lnTo>
                  <a:pt x="5970651" y="482600"/>
                </a:lnTo>
                <a:lnTo>
                  <a:pt x="5974943" y="431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979623" y="7350425"/>
            <a:ext cx="2145030" cy="18059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81025">
              <a:lnSpc>
                <a:spcPct val="108700"/>
              </a:lnSpc>
              <a:spcBef>
                <a:spcPts val="100"/>
              </a:spcBef>
            </a:pPr>
            <a:r>
              <a:rPr sz="2150" b="1" spc="-10" dirty="0">
                <a:solidFill>
                  <a:srgbClr val="FFFFFF"/>
                </a:solidFill>
                <a:latin typeface="Arial"/>
                <a:cs typeface="Arial"/>
              </a:rPr>
              <a:t>Contact Mark</a:t>
            </a:r>
            <a:r>
              <a:rPr sz="215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65" dirty="0">
                <a:solidFill>
                  <a:srgbClr val="FFFFFF"/>
                </a:solidFill>
                <a:latin typeface="Arial"/>
                <a:cs typeface="Arial"/>
              </a:rPr>
              <a:t>Itwaru,</a:t>
            </a:r>
            <a:r>
              <a:rPr sz="215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175" dirty="0">
                <a:solidFill>
                  <a:srgbClr val="FFFFFF"/>
                </a:solidFill>
                <a:latin typeface="Arial"/>
                <a:cs typeface="Arial"/>
              </a:rPr>
              <a:t>CEO</a:t>
            </a:r>
            <a:endParaRPr sz="21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600" dirty="0">
              <a:latin typeface="Arial"/>
              <a:cs typeface="Arial"/>
            </a:endParaRPr>
          </a:p>
          <a:p>
            <a:pPr marL="39370">
              <a:lnSpc>
                <a:spcPct val="100000"/>
              </a:lnSpc>
            </a:pPr>
            <a:r>
              <a:rPr sz="2150" b="1" spc="-45" dirty="0">
                <a:solidFill>
                  <a:schemeClr val="bg1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mark@keek.com</a:t>
            </a:r>
            <a:endParaRPr sz="215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6830">
              <a:lnSpc>
                <a:spcPct val="100000"/>
              </a:lnSpc>
              <a:spcBef>
                <a:spcPts val="225"/>
              </a:spcBef>
            </a:pP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+1</a:t>
            </a:r>
            <a:r>
              <a:rPr sz="21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647</a:t>
            </a:r>
            <a:r>
              <a:rPr sz="21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FFFFFF"/>
                </a:solidFill>
                <a:latin typeface="Arial"/>
                <a:cs typeface="Arial"/>
              </a:rPr>
              <a:t>789</a:t>
            </a:r>
            <a:r>
              <a:rPr sz="21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50" b="1" spc="-20" dirty="0">
                <a:solidFill>
                  <a:srgbClr val="FFFFFF"/>
                </a:solidFill>
                <a:latin typeface="Arial"/>
                <a:cs typeface="Arial"/>
              </a:rPr>
              <a:t>0074</a:t>
            </a:r>
            <a:endParaRPr sz="21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961092" y="2971502"/>
            <a:ext cx="11388090" cy="39122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040380" algn="l"/>
              </a:tabLst>
            </a:pP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Pre-</a:t>
            </a:r>
            <a:r>
              <a:rPr sz="2150" spc="-20" dirty="0">
                <a:solidFill>
                  <a:srgbClr val="131E39"/>
                </a:solidFill>
                <a:latin typeface="Arial"/>
                <a:cs typeface="Arial"/>
              </a:rPr>
              <a:t>dating</a:t>
            </a:r>
            <a:r>
              <a:rPr sz="2150" spc="-10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Tik</a:t>
            </a:r>
            <a:r>
              <a:rPr sz="2150" spc="-10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Tok,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20" dirty="0">
                <a:solidFill>
                  <a:srgbClr val="131E39"/>
                </a:solidFill>
                <a:latin typeface="Arial"/>
                <a:cs typeface="Arial"/>
              </a:rPr>
              <a:t>Keek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	was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the</a:t>
            </a:r>
            <a:r>
              <a:rPr sz="2150" spc="-2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original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short</a:t>
            </a:r>
            <a:r>
              <a:rPr sz="2150" spc="-2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60" dirty="0">
                <a:solidFill>
                  <a:srgbClr val="131E39"/>
                </a:solidFill>
                <a:latin typeface="Arial"/>
                <a:cs typeface="Arial"/>
              </a:rPr>
              <a:t>form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video</a:t>
            </a:r>
            <a:r>
              <a:rPr sz="2150" spc="-2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20" dirty="0">
                <a:solidFill>
                  <a:srgbClr val="131E39"/>
                </a:solidFill>
                <a:latin typeface="Arial"/>
                <a:cs typeface="Arial"/>
              </a:rPr>
              <a:t>app.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00">
              <a:latin typeface="Arial"/>
              <a:cs typeface="Arial"/>
            </a:endParaRPr>
          </a:p>
          <a:p>
            <a:pPr marL="12700" marR="381635">
              <a:lnSpc>
                <a:spcPct val="108700"/>
              </a:lnSpc>
              <a:tabLst>
                <a:tab pos="3768725" algn="l"/>
              </a:tabLst>
            </a:pP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Debuting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in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2012</a:t>
            </a:r>
            <a:r>
              <a:rPr sz="2150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and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supported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by</a:t>
            </a:r>
            <a:r>
              <a:rPr sz="2150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the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Kardashians,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Keek</a:t>
            </a:r>
            <a:r>
              <a:rPr sz="2150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20" dirty="0">
                <a:solidFill>
                  <a:srgbClr val="131E39"/>
                </a:solidFill>
                <a:latin typeface="Arial"/>
                <a:cs typeface="Arial"/>
              </a:rPr>
              <a:t>garnered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a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global</a:t>
            </a:r>
            <a:r>
              <a:rPr sz="2150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audience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80" dirty="0">
                <a:solidFill>
                  <a:srgbClr val="131E39"/>
                </a:solidFill>
                <a:latin typeface="Arial"/>
                <a:cs typeface="Arial"/>
              </a:rPr>
              <a:t>of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25" dirty="0">
                <a:solidFill>
                  <a:srgbClr val="131E39"/>
                </a:solidFill>
                <a:latin typeface="Arial"/>
                <a:cs typeface="Arial"/>
              </a:rPr>
              <a:t>80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million</a:t>
            </a:r>
            <a:r>
              <a:rPr sz="2150" spc="-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users</a:t>
            </a:r>
            <a:r>
              <a:rPr sz="2150" spc="-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in</a:t>
            </a:r>
            <a:r>
              <a:rPr sz="2150" spc="-1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180</a:t>
            </a:r>
            <a:r>
              <a:rPr sz="2150" spc="-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countries.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	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Keek</a:t>
            </a:r>
            <a:r>
              <a:rPr sz="2150" spc="-8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users</a:t>
            </a:r>
            <a:r>
              <a:rPr sz="2150" spc="-8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have</a:t>
            </a:r>
            <a:r>
              <a:rPr sz="2150" spc="-8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gone</a:t>
            </a:r>
            <a:r>
              <a:rPr sz="2150" spc="-8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50" dirty="0">
                <a:solidFill>
                  <a:srgbClr val="131E39"/>
                </a:solidFill>
                <a:latin typeface="Arial"/>
                <a:cs typeface="Arial"/>
              </a:rPr>
              <a:t>from</a:t>
            </a:r>
            <a:r>
              <a:rPr sz="2150" spc="-8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high-school</a:t>
            </a:r>
            <a:r>
              <a:rPr sz="2150" spc="-8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50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2150" spc="-8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their</a:t>
            </a:r>
            <a:r>
              <a:rPr sz="2150" spc="-8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20" dirty="0">
                <a:solidFill>
                  <a:srgbClr val="131E39"/>
                </a:solidFill>
                <a:latin typeface="Arial"/>
                <a:cs typeface="Arial"/>
              </a:rPr>
              <a:t>20s;</a:t>
            </a:r>
            <a:r>
              <a:rPr sz="2150" spc="-8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30" dirty="0">
                <a:solidFill>
                  <a:srgbClr val="131E39"/>
                </a:solidFill>
                <a:latin typeface="Arial"/>
                <a:cs typeface="Arial"/>
              </a:rPr>
              <a:t>from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college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50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2150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careers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and</a:t>
            </a:r>
            <a:r>
              <a:rPr sz="2150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they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all</a:t>
            </a:r>
            <a:r>
              <a:rPr sz="2150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want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their</a:t>
            </a:r>
            <a:r>
              <a:rPr sz="2150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Keek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back.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8700"/>
              </a:lnSpc>
            </a:pP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In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the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light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80" dirty="0">
                <a:solidFill>
                  <a:srgbClr val="131E39"/>
                </a:solidFill>
                <a:latin typeface="Arial"/>
                <a:cs typeface="Arial"/>
              </a:rPr>
              <a:t>of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rumors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80" dirty="0">
                <a:solidFill>
                  <a:srgbClr val="131E39"/>
                </a:solidFill>
                <a:latin typeface="Arial"/>
                <a:cs typeface="Arial"/>
              </a:rPr>
              <a:t>of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foreign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government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spying</a:t>
            </a:r>
            <a:r>
              <a:rPr sz="215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and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in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the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shadow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80" dirty="0">
                <a:solidFill>
                  <a:srgbClr val="131E39"/>
                </a:solidFill>
                <a:latin typeface="Arial"/>
                <a:cs typeface="Arial"/>
              </a:rPr>
              <a:t>of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divisive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and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toxic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social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media;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the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desire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131E39"/>
                </a:solidFill>
                <a:latin typeface="Arial"/>
                <a:cs typeface="Arial"/>
              </a:rPr>
              <a:t>for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the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fun</a:t>
            </a:r>
            <a:r>
              <a:rPr sz="2150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carefree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days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80" dirty="0">
                <a:solidFill>
                  <a:srgbClr val="131E39"/>
                </a:solidFill>
                <a:latin typeface="Arial"/>
                <a:cs typeface="Arial"/>
              </a:rPr>
              <a:t>of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social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media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has</a:t>
            </a:r>
            <a:r>
              <a:rPr sz="2150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created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a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groundswell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131E39"/>
                </a:solidFill>
                <a:latin typeface="Arial"/>
                <a:cs typeface="Arial"/>
              </a:rPr>
              <a:t>of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people</a:t>
            </a:r>
            <a:r>
              <a:rPr sz="2150" spc="-7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asking</a:t>
            </a:r>
            <a:r>
              <a:rPr sz="2150" spc="-7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55" dirty="0">
                <a:solidFill>
                  <a:srgbClr val="131E39"/>
                </a:solidFill>
                <a:latin typeface="Arial"/>
                <a:cs typeface="Arial"/>
              </a:rPr>
              <a:t>for</a:t>
            </a:r>
            <a:r>
              <a:rPr sz="2150" spc="-7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their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Keek</a:t>
            </a:r>
            <a:r>
              <a:rPr sz="2150" spc="-7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back.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150" b="1" spc="-105" dirty="0">
                <a:solidFill>
                  <a:srgbClr val="131E39"/>
                </a:solidFill>
                <a:latin typeface="Arial"/>
                <a:cs typeface="Arial"/>
              </a:rPr>
              <a:t>So,</a:t>
            </a:r>
            <a:r>
              <a:rPr sz="2150" b="1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90" dirty="0">
                <a:solidFill>
                  <a:srgbClr val="131E39"/>
                </a:solidFill>
                <a:latin typeface="Arial"/>
                <a:cs typeface="Arial"/>
              </a:rPr>
              <a:t>due</a:t>
            </a:r>
            <a:r>
              <a:rPr sz="2150" b="1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50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2150" b="1" spc="-80" dirty="0">
                <a:solidFill>
                  <a:srgbClr val="131E39"/>
                </a:solidFill>
                <a:latin typeface="Arial"/>
                <a:cs typeface="Arial"/>
              </a:rPr>
              <a:t> overwhelming</a:t>
            </a:r>
            <a:r>
              <a:rPr sz="2150" b="1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85" dirty="0">
                <a:solidFill>
                  <a:srgbClr val="131E39"/>
                </a:solidFill>
                <a:latin typeface="Arial"/>
                <a:cs typeface="Arial"/>
              </a:rPr>
              <a:t>demand</a:t>
            </a:r>
            <a:r>
              <a:rPr sz="2150" b="1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95" dirty="0">
                <a:solidFill>
                  <a:srgbClr val="131E39"/>
                </a:solidFill>
                <a:latin typeface="Arial"/>
                <a:cs typeface="Arial"/>
              </a:rPr>
              <a:t>Keek</a:t>
            </a:r>
            <a:r>
              <a:rPr sz="2150" b="1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50" dirty="0">
                <a:solidFill>
                  <a:srgbClr val="131E39"/>
                </a:solidFill>
                <a:latin typeface="Arial"/>
                <a:cs typeface="Arial"/>
              </a:rPr>
              <a:t>is</a:t>
            </a:r>
            <a:r>
              <a:rPr sz="2150" b="1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70" dirty="0">
                <a:solidFill>
                  <a:srgbClr val="131E39"/>
                </a:solidFill>
                <a:latin typeface="Arial"/>
                <a:cs typeface="Arial"/>
              </a:rPr>
              <a:t>back</a:t>
            </a:r>
            <a:r>
              <a:rPr sz="2150" b="1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90" dirty="0">
                <a:solidFill>
                  <a:srgbClr val="131E39"/>
                </a:solidFill>
                <a:latin typeface="Arial"/>
                <a:cs typeface="Arial"/>
              </a:rPr>
              <a:t>and</a:t>
            </a:r>
            <a:r>
              <a:rPr sz="2150" b="1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35" dirty="0">
                <a:solidFill>
                  <a:srgbClr val="131E39"/>
                </a:solidFill>
                <a:latin typeface="Arial"/>
                <a:cs typeface="Arial"/>
              </a:rPr>
              <a:t>better</a:t>
            </a:r>
            <a:r>
              <a:rPr sz="2150" b="1" spc="-65" dirty="0">
                <a:solidFill>
                  <a:srgbClr val="131E39"/>
                </a:solidFill>
                <a:latin typeface="Arial"/>
                <a:cs typeface="Arial"/>
              </a:rPr>
              <a:t> than</a:t>
            </a:r>
            <a:r>
              <a:rPr sz="2150" b="1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131E39"/>
                </a:solidFill>
                <a:latin typeface="Arial"/>
                <a:cs typeface="Arial"/>
              </a:rPr>
              <a:t>ever!</a:t>
            </a:r>
            <a:endParaRPr sz="21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0" y="7528566"/>
            <a:ext cx="12617450" cy="1927225"/>
          </a:xfrm>
          <a:prstGeom prst="rect">
            <a:avLst/>
          </a:prstGeom>
          <a:solidFill>
            <a:srgbClr val="FFB111">
              <a:alpha val="12939"/>
            </a:srgbClr>
          </a:solidFill>
        </p:spPr>
        <p:txBody>
          <a:bodyPr vert="horz" wrap="square" lIns="0" tIns="217170" rIns="0" bIns="0" rtlCol="0">
            <a:spAutoFit/>
          </a:bodyPr>
          <a:lstStyle/>
          <a:p>
            <a:pPr marL="973455" marR="1171575">
              <a:lnSpc>
                <a:spcPct val="112700"/>
              </a:lnSpc>
              <a:spcBef>
                <a:spcPts val="1710"/>
              </a:spcBef>
            </a:pPr>
            <a:r>
              <a:rPr sz="1950" b="1" i="1" spc="-100" dirty="0">
                <a:solidFill>
                  <a:srgbClr val="E4366B"/>
                </a:solidFill>
                <a:latin typeface="Arial"/>
                <a:cs typeface="Arial"/>
              </a:rPr>
              <a:t>"Please</a:t>
            </a:r>
            <a:r>
              <a:rPr sz="1950" b="1" i="1" spc="-55" dirty="0">
                <a:solidFill>
                  <a:srgbClr val="E4366B"/>
                </a:solidFill>
                <a:latin typeface="Arial"/>
                <a:cs typeface="Arial"/>
              </a:rPr>
              <a:t> cast</a:t>
            </a:r>
            <a:r>
              <a:rPr sz="1950" b="1" i="1" spc="-5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100" dirty="0">
                <a:solidFill>
                  <a:srgbClr val="E4366B"/>
                </a:solidFill>
                <a:latin typeface="Arial"/>
                <a:cs typeface="Arial"/>
              </a:rPr>
              <a:t>your</a:t>
            </a:r>
            <a:r>
              <a:rPr sz="1950" b="1" i="1" spc="-5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85" dirty="0">
                <a:solidFill>
                  <a:srgbClr val="E4366B"/>
                </a:solidFill>
                <a:latin typeface="Arial"/>
                <a:cs typeface="Arial"/>
              </a:rPr>
              <a:t>mind</a:t>
            </a:r>
            <a:r>
              <a:rPr sz="1950" b="1" i="1" spc="-5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80" dirty="0">
                <a:solidFill>
                  <a:srgbClr val="E4366B"/>
                </a:solidFill>
                <a:latin typeface="Arial"/>
                <a:cs typeface="Arial"/>
              </a:rPr>
              <a:t>back</a:t>
            </a:r>
            <a:r>
              <a:rPr sz="1950" b="1" i="1" spc="-5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60" dirty="0">
                <a:solidFill>
                  <a:srgbClr val="E4366B"/>
                </a:solidFill>
                <a:latin typeface="Arial"/>
                <a:cs typeface="Arial"/>
              </a:rPr>
              <a:t>to</a:t>
            </a:r>
            <a:r>
              <a:rPr sz="1950" b="1" i="1" spc="-5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dirty="0">
                <a:solidFill>
                  <a:srgbClr val="E4366B"/>
                </a:solidFill>
                <a:latin typeface="Arial"/>
                <a:cs typeface="Arial"/>
              </a:rPr>
              <a:t>a</a:t>
            </a:r>
            <a:r>
              <a:rPr sz="1950" b="1" i="1" spc="-5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20" dirty="0">
                <a:solidFill>
                  <a:srgbClr val="E4366B"/>
                </a:solidFill>
                <a:latin typeface="Arial"/>
                <a:cs typeface="Arial"/>
              </a:rPr>
              <a:t>time</a:t>
            </a:r>
            <a:r>
              <a:rPr sz="1950" b="1" i="1" spc="-5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45" dirty="0">
                <a:solidFill>
                  <a:srgbClr val="E4366B"/>
                </a:solidFill>
                <a:latin typeface="Arial"/>
                <a:cs typeface="Arial"/>
              </a:rPr>
              <a:t>before</a:t>
            </a:r>
            <a:r>
              <a:rPr sz="1950" b="1" i="1" spc="-5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60" dirty="0">
                <a:solidFill>
                  <a:srgbClr val="E4366B"/>
                </a:solidFill>
                <a:latin typeface="Arial"/>
                <a:cs typeface="Arial"/>
              </a:rPr>
              <a:t>Instagram</a:t>
            </a:r>
            <a:r>
              <a:rPr sz="1950" b="1" i="1" spc="-5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70" dirty="0">
                <a:solidFill>
                  <a:srgbClr val="E4366B"/>
                </a:solidFill>
                <a:latin typeface="Arial"/>
                <a:cs typeface="Arial"/>
              </a:rPr>
              <a:t>Stories,</a:t>
            </a:r>
            <a:r>
              <a:rPr sz="1950" b="1" i="1" spc="-5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45" dirty="0">
                <a:solidFill>
                  <a:srgbClr val="E4366B"/>
                </a:solidFill>
                <a:latin typeface="Arial"/>
                <a:cs typeface="Arial"/>
              </a:rPr>
              <a:t>before</a:t>
            </a:r>
            <a:r>
              <a:rPr sz="1950" b="1" i="1" spc="-5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80" dirty="0">
                <a:solidFill>
                  <a:srgbClr val="E4366B"/>
                </a:solidFill>
                <a:latin typeface="Arial"/>
                <a:cs typeface="Arial"/>
              </a:rPr>
              <a:t>Snapchat,</a:t>
            </a:r>
            <a:r>
              <a:rPr sz="1950" b="1" i="1" spc="-5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95" dirty="0">
                <a:solidFill>
                  <a:srgbClr val="E4366B"/>
                </a:solidFill>
                <a:latin typeface="Arial"/>
                <a:cs typeface="Arial"/>
              </a:rPr>
              <a:t>and</a:t>
            </a:r>
            <a:r>
              <a:rPr sz="1950" b="1" i="1" spc="-5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20" dirty="0">
                <a:solidFill>
                  <a:srgbClr val="E4366B"/>
                </a:solidFill>
                <a:latin typeface="Arial"/>
                <a:cs typeface="Arial"/>
              </a:rPr>
              <a:t>even </a:t>
            </a:r>
            <a:r>
              <a:rPr sz="1950" b="1" i="1" spc="-45" dirty="0">
                <a:solidFill>
                  <a:srgbClr val="E4366B"/>
                </a:solidFill>
                <a:latin typeface="Arial"/>
                <a:cs typeface="Arial"/>
              </a:rPr>
              <a:t>before</a:t>
            </a:r>
            <a:r>
              <a:rPr sz="1950" b="1" i="1" spc="-5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130" dirty="0">
                <a:solidFill>
                  <a:srgbClr val="E4366B"/>
                </a:solidFill>
                <a:latin typeface="Arial"/>
                <a:cs typeface="Arial"/>
              </a:rPr>
              <a:t>Vine—when</a:t>
            </a:r>
            <a:r>
              <a:rPr sz="1950" b="1" i="1" spc="-4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dirty="0">
                <a:solidFill>
                  <a:srgbClr val="E4366B"/>
                </a:solidFill>
                <a:latin typeface="Arial"/>
                <a:cs typeface="Arial"/>
              </a:rPr>
              <a:t>a</a:t>
            </a:r>
            <a:r>
              <a:rPr sz="1950" b="1" i="1" spc="-4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10" dirty="0">
                <a:solidFill>
                  <a:srgbClr val="E4366B"/>
                </a:solidFill>
                <a:latin typeface="Arial"/>
                <a:cs typeface="Arial"/>
              </a:rPr>
              <a:t>little</a:t>
            </a:r>
            <a:r>
              <a:rPr sz="1950" b="1" i="1" spc="-5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90" dirty="0">
                <a:solidFill>
                  <a:srgbClr val="E4366B"/>
                </a:solidFill>
                <a:latin typeface="Arial"/>
                <a:cs typeface="Arial"/>
              </a:rPr>
              <a:t>somethin'</a:t>
            </a:r>
            <a:r>
              <a:rPr sz="1950" b="1" i="1" spc="-4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90" dirty="0">
                <a:solidFill>
                  <a:srgbClr val="E4366B"/>
                </a:solidFill>
                <a:latin typeface="Arial"/>
                <a:cs typeface="Arial"/>
              </a:rPr>
              <a:t>somethin'</a:t>
            </a:r>
            <a:r>
              <a:rPr sz="1950" b="1" i="1" spc="-4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105" dirty="0">
                <a:solidFill>
                  <a:srgbClr val="E4366B"/>
                </a:solidFill>
                <a:latin typeface="Arial"/>
                <a:cs typeface="Arial"/>
              </a:rPr>
              <a:t>known</a:t>
            </a:r>
            <a:r>
              <a:rPr sz="1950" b="1" i="1" spc="-4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80" dirty="0">
                <a:solidFill>
                  <a:srgbClr val="E4366B"/>
                </a:solidFill>
                <a:latin typeface="Arial"/>
                <a:cs typeface="Arial"/>
              </a:rPr>
              <a:t>as</a:t>
            </a:r>
            <a:r>
              <a:rPr sz="1950" b="1" i="1" spc="-5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85" dirty="0">
                <a:solidFill>
                  <a:srgbClr val="E4366B"/>
                </a:solidFill>
                <a:latin typeface="Arial"/>
                <a:cs typeface="Arial"/>
              </a:rPr>
              <a:t>Keek</a:t>
            </a:r>
            <a:r>
              <a:rPr sz="1950" b="1" i="1" spc="-4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95" dirty="0">
                <a:solidFill>
                  <a:srgbClr val="E4366B"/>
                </a:solidFill>
                <a:latin typeface="Arial"/>
                <a:cs typeface="Arial"/>
              </a:rPr>
              <a:t>was</a:t>
            </a:r>
            <a:r>
              <a:rPr sz="1950" b="1" i="1" spc="-4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40" dirty="0">
                <a:solidFill>
                  <a:srgbClr val="E4366B"/>
                </a:solidFill>
                <a:latin typeface="Arial"/>
                <a:cs typeface="Arial"/>
              </a:rPr>
              <a:t>the</a:t>
            </a:r>
            <a:r>
              <a:rPr sz="1950" b="1" i="1" spc="-5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70" dirty="0">
                <a:solidFill>
                  <a:srgbClr val="E4366B"/>
                </a:solidFill>
                <a:latin typeface="Arial"/>
                <a:cs typeface="Arial"/>
              </a:rPr>
              <a:t>social</a:t>
            </a:r>
            <a:r>
              <a:rPr sz="1950" b="1" i="1" spc="-4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60" dirty="0">
                <a:solidFill>
                  <a:srgbClr val="E4366B"/>
                </a:solidFill>
                <a:latin typeface="Arial"/>
                <a:cs typeface="Arial"/>
              </a:rPr>
              <a:t>media</a:t>
            </a:r>
            <a:r>
              <a:rPr sz="1950" b="1" i="1" spc="-45" dirty="0">
                <a:solidFill>
                  <a:srgbClr val="E4366B"/>
                </a:solidFill>
                <a:latin typeface="Arial"/>
                <a:cs typeface="Arial"/>
              </a:rPr>
              <a:t> platform </a:t>
            </a:r>
            <a:r>
              <a:rPr sz="1950" b="1" i="1" spc="-25" dirty="0">
                <a:solidFill>
                  <a:srgbClr val="E4366B"/>
                </a:solidFill>
                <a:latin typeface="Arial"/>
                <a:cs typeface="Arial"/>
              </a:rPr>
              <a:t>to </a:t>
            </a:r>
            <a:r>
              <a:rPr sz="1950" b="1" i="1" spc="-90" dirty="0">
                <a:solidFill>
                  <a:srgbClr val="E4366B"/>
                </a:solidFill>
                <a:latin typeface="Arial"/>
                <a:cs typeface="Arial"/>
              </a:rPr>
              <a:t>document</a:t>
            </a:r>
            <a:r>
              <a:rPr sz="1950" b="1" i="1" spc="-4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100" dirty="0">
                <a:solidFill>
                  <a:srgbClr val="E4366B"/>
                </a:solidFill>
                <a:latin typeface="Arial"/>
                <a:cs typeface="Arial"/>
              </a:rPr>
              <a:t>your</a:t>
            </a:r>
            <a:r>
              <a:rPr sz="1950" b="1" i="1" spc="-4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dirty="0">
                <a:solidFill>
                  <a:srgbClr val="E4366B"/>
                </a:solidFill>
                <a:latin typeface="Arial"/>
                <a:cs typeface="Arial"/>
              </a:rPr>
              <a:t>life</a:t>
            </a:r>
            <a:r>
              <a:rPr sz="1950" b="1" i="1" spc="-4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1950" b="1" i="1" spc="-20" dirty="0">
                <a:solidFill>
                  <a:srgbClr val="E4366B"/>
                </a:solidFill>
                <a:latin typeface="Arial"/>
                <a:cs typeface="Arial"/>
              </a:rPr>
              <a:t>on."</a:t>
            </a:r>
            <a:endParaRPr sz="1950">
              <a:latin typeface="Arial"/>
              <a:cs typeface="Arial"/>
            </a:endParaRPr>
          </a:p>
          <a:p>
            <a:pPr marL="973455">
              <a:lnSpc>
                <a:spcPct val="100000"/>
              </a:lnSpc>
              <a:spcBef>
                <a:spcPts val="1585"/>
              </a:spcBef>
            </a:pPr>
            <a:r>
              <a:rPr sz="1900" i="1" spc="-30" dirty="0">
                <a:solidFill>
                  <a:srgbClr val="131E39"/>
                </a:solidFill>
                <a:latin typeface="Arial"/>
                <a:cs typeface="Arial"/>
              </a:rPr>
              <a:t>Mehera</a:t>
            </a:r>
            <a:r>
              <a:rPr sz="1900" i="1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900" i="1" spc="-75" dirty="0">
                <a:solidFill>
                  <a:srgbClr val="131E39"/>
                </a:solidFill>
                <a:latin typeface="Arial"/>
                <a:cs typeface="Arial"/>
              </a:rPr>
              <a:t>Bonner,</a:t>
            </a:r>
            <a:r>
              <a:rPr sz="1900" i="1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900" i="1" dirty="0">
                <a:solidFill>
                  <a:srgbClr val="131E39"/>
                </a:solidFill>
                <a:latin typeface="Arial"/>
                <a:cs typeface="Arial"/>
              </a:rPr>
              <a:t>Marie</a:t>
            </a:r>
            <a:r>
              <a:rPr sz="1900" i="1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900" i="1" spc="-20" dirty="0">
                <a:solidFill>
                  <a:srgbClr val="131E39"/>
                </a:solidFill>
                <a:latin typeface="Arial"/>
                <a:cs typeface="Arial"/>
              </a:rPr>
              <a:t>Claire</a:t>
            </a:r>
            <a:r>
              <a:rPr sz="1900" i="1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900" i="1" spc="-20" dirty="0">
                <a:solidFill>
                  <a:srgbClr val="131E39"/>
                </a:solidFill>
                <a:latin typeface="Arial"/>
                <a:cs typeface="Arial"/>
              </a:rPr>
              <a:t>2019</a:t>
            </a:r>
            <a:endParaRPr sz="19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61092" y="2065246"/>
            <a:ext cx="6042958" cy="704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70" dirty="0"/>
              <a:t>How</a:t>
            </a:r>
            <a:r>
              <a:rPr b="1" spc="-780" dirty="0"/>
              <a:t> </a:t>
            </a:r>
            <a:r>
              <a:rPr b="1" spc="-25" dirty="0"/>
              <a:t>it</a:t>
            </a:r>
            <a:r>
              <a:rPr b="1" spc="-780" dirty="0"/>
              <a:t> </a:t>
            </a:r>
            <a:r>
              <a:rPr b="1" spc="50" dirty="0"/>
              <a:t>all</a:t>
            </a:r>
            <a:r>
              <a:rPr b="1" spc="-780" dirty="0"/>
              <a:t> </a:t>
            </a:r>
            <a:r>
              <a:rPr b="1" spc="-65" dirty="0"/>
              <a:t>started.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1233335" y="10629070"/>
            <a:ext cx="7632700" cy="2776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20" dirty="0">
                <a:solidFill>
                  <a:schemeClr val="bg1"/>
                </a:solidFill>
              </a:rPr>
              <a:t>2023 </a:t>
            </a:r>
            <a:r>
              <a:rPr dirty="0">
                <a:solidFill>
                  <a:schemeClr val="bg1"/>
                </a:solidFill>
              </a:rPr>
              <a:t>Conﬁdential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spc="90" dirty="0">
                <a:solidFill>
                  <a:schemeClr val="bg1"/>
                </a:solidFill>
              </a:rPr>
              <a:t>-</a:t>
            </a:r>
            <a:r>
              <a:rPr spc="-85" dirty="0">
                <a:solidFill>
                  <a:schemeClr val="bg1"/>
                </a:solidFill>
              </a:rPr>
              <a:t> </a:t>
            </a:r>
            <a:r>
              <a:rPr spc="50" dirty="0">
                <a:solidFill>
                  <a:schemeClr val="bg1"/>
                </a:solidFill>
              </a:rPr>
              <a:t>All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rights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reserved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425" dirty="0">
                <a:solidFill>
                  <a:schemeClr val="bg1"/>
                </a:solidFill>
              </a:rPr>
              <a:t>–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50" dirty="0">
                <a:solidFill>
                  <a:schemeClr val="bg1"/>
                </a:solidFill>
              </a:rPr>
              <a:t>Personas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spc="65" dirty="0">
                <a:solidFill>
                  <a:schemeClr val="bg1"/>
                </a:solidFill>
              </a:rPr>
              <a:t>Social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Incorporated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5A68ADD-463F-5786-32CA-B6C53E142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44838" y="638723"/>
            <a:ext cx="5542115" cy="1049691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4A49E09-4D3A-4838-2A19-0E8F05F1E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850" y="622401"/>
            <a:ext cx="3200400" cy="12845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9097" y="4156806"/>
            <a:ext cx="5505450" cy="18059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6830">
              <a:lnSpc>
                <a:spcPct val="108700"/>
              </a:lnSpc>
              <a:spcBef>
                <a:spcPts val="100"/>
              </a:spcBef>
            </a:pPr>
            <a:r>
              <a:rPr sz="2150" i="1" spc="-55" dirty="0">
                <a:solidFill>
                  <a:srgbClr val="E4366B"/>
                </a:solidFill>
                <a:latin typeface="Arial"/>
                <a:cs typeface="Arial"/>
              </a:rPr>
              <a:t>"The</a:t>
            </a:r>
            <a:r>
              <a:rPr sz="2150" i="1" spc="-9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i="1" dirty="0">
                <a:solidFill>
                  <a:srgbClr val="E4366B"/>
                </a:solidFill>
                <a:latin typeface="Arial"/>
                <a:cs typeface="Arial"/>
              </a:rPr>
              <a:t>main</a:t>
            </a:r>
            <a:r>
              <a:rPr sz="2150" i="1" spc="-9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i="1" spc="-20" dirty="0">
                <a:solidFill>
                  <a:srgbClr val="E4366B"/>
                </a:solidFill>
                <a:latin typeface="Arial"/>
                <a:cs typeface="Arial"/>
              </a:rPr>
              <a:t>reasons</a:t>
            </a:r>
            <a:r>
              <a:rPr sz="2150" i="1" spc="-9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i="1" spc="-10" dirty="0">
                <a:solidFill>
                  <a:srgbClr val="E4366B"/>
                </a:solidFill>
                <a:latin typeface="Arial"/>
                <a:cs typeface="Arial"/>
              </a:rPr>
              <a:t>people</a:t>
            </a:r>
            <a:r>
              <a:rPr sz="2150" i="1" spc="-9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i="1" spc="-20" dirty="0">
                <a:solidFill>
                  <a:srgbClr val="E4366B"/>
                </a:solidFill>
                <a:latin typeface="Arial"/>
                <a:cs typeface="Arial"/>
              </a:rPr>
              <a:t>use</a:t>
            </a:r>
            <a:r>
              <a:rPr sz="2150" i="1" spc="-9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i="1" dirty="0">
                <a:solidFill>
                  <a:srgbClr val="E4366B"/>
                </a:solidFill>
                <a:latin typeface="Arial"/>
                <a:cs typeface="Arial"/>
              </a:rPr>
              <a:t>social</a:t>
            </a:r>
            <a:r>
              <a:rPr sz="2150" i="1" spc="-8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i="1" dirty="0">
                <a:solidFill>
                  <a:srgbClr val="E4366B"/>
                </a:solidFill>
                <a:latin typeface="Arial"/>
                <a:cs typeface="Arial"/>
              </a:rPr>
              <a:t>media</a:t>
            </a:r>
            <a:r>
              <a:rPr sz="2150" i="1" spc="-9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i="1" spc="-25" dirty="0">
                <a:solidFill>
                  <a:srgbClr val="E4366B"/>
                </a:solidFill>
                <a:latin typeface="Arial"/>
                <a:cs typeface="Arial"/>
              </a:rPr>
              <a:t>is </a:t>
            </a:r>
            <a:r>
              <a:rPr sz="2150" i="1" dirty="0">
                <a:solidFill>
                  <a:srgbClr val="E4366B"/>
                </a:solidFill>
                <a:latin typeface="Arial"/>
                <a:cs typeface="Arial"/>
              </a:rPr>
              <a:t>to</a:t>
            </a:r>
            <a:r>
              <a:rPr sz="2150" i="1" spc="-3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i="1" dirty="0">
                <a:solidFill>
                  <a:srgbClr val="E4366B"/>
                </a:solidFill>
                <a:latin typeface="Arial"/>
                <a:cs typeface="Arial"/>
              </a:rPr>
              <a:t>stay</a:t>
            </a:r>
            <a:r>
              <a:rPr sz="2150" i="1" spc="-2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i="1" dirty="0">
                <a:solidFill>
                  <a:srgbClr val="E4366B"/>
                </a:solidFill>
                <a:latin typeface="Arial"/>
                <a:cs typeface="Arial"/>
              </a:rPr>
              <a:t>in</a:t>
            </a:r>
            <a:r>
              <a:rPr sz="2150" i="1" spc="-2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i="1" dirty="0">
                <a:solidFill>
                  <a:srgbClr val="E4366B"/>
                </a:solidFill>
                <a:latin typeface="Arial"/>
                <a:cs typeface="Arial"/>
              </a:rPr>
              <a:t>touch</a:t>
            </a:r>
            <a:r>
              <a:rPr sz="2150" i="1" spc="-3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i="1" dirty="0">
                <a:solidFill>
                  <a:srgbClr val="E4366B"/>
                </a:solidFill>
                <a:latin typeface="Arial"/>
                <a:cs typeface="Arial"/>
              </a:rPr>
              <a:t>with</a:t>
            </a:r>
            <a:r>
              <a:rPr sz="2150" i="1" spc="-2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i="1" dirty="0">
                <a:solidFill>
                  <a:srgbClr val="E4366B"/>
                </a:solidFill>
                <a:latin typeface="Arial"/>
                <a:cs typeface="Arial"/>
              </a:rPr>
              <a:t>friends</a:t>
            </a:r>
            <a:r>
              <a:rPr sz="2150" i="1" spc="-2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i="1" spc="-20" dirty="0">
                <a:solidFill>
                  <a:srgbClr val="E4366B"/>
                </a:solidFill>
                <a:latin typeface="Arial"/>
                <a:cs typeface="Arial"/>
              </a:rPr>
              <a:t>and</a:t>
            </a:r>
            <a:r>
              <a:rPr sz="2150" i="1" spc="-3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i="1" spc="-10" dirty="0">
                <a:solidFill>
                  <a:srgbClr val="E4366B"/>
                </a:solidFill>
                <a:latin typeface="Arial"/>
                <a:cs typeface="Arial"/>
              </a:rPr>
              <a:t>family,</a:t>
            </a:r>
            <a:endParaRPr sz="2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2150" i="1" spc="85" dirty="0">
                <a:solidFill>
                  <a:srgbClr val="E4366B"/>
                </a:solidFill>
                <a:latin typeface="Arial"/>
                <a:cs typeface="Arial"/>
              </a:rPr>
              <a:t>ﬁll</a:t>
            </a:r>
            <a:r>
              <a:rPr sz="2150" i="1" spc="-10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i="1" spc="-25" dirty="0">
                <a:solidFill>
                  <a:srgbClr val="E4366B"/>
                </a:solidFill>
                <a:latin typeface="Arial"/>
                <a:cs typeface="Arial"/>
              </a:rPr>
              <a:t>spare</a:t>
            </a:r>
            <a:r>
              <a:rPr sz="2150" i="1" spc="-10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i="1" dirty="0">
                <a:solidFill>
                  <a:srgbClr val="E4366B"/>
                </a:solidFill>
                <a:latin typeface="Arial"/>
                <a:cs typeface="Arial"/>
              </a:rPr>
              <a:t>time,</a:t>
            </a:r>
            <a:r>
              <a:rPr sz="2150" i="1" spc="-10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i="1" spc="-20" dirty="0">
                <a:solidFill>
                  <a:srgbClr val="E4366B"/>
                </a:solidFill>
                <a:latin typeface="Arial"/>
                <a:cs typeface="Arial"/>
              </a:rPr>
              <a:t>and</a:t>
            </a:r>
            <a:r>
              <a:rPr sz="2150" i="1" spc="-95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i="1" spc="-20" dirty="0">
                <a:solidFill>
                  <a:srgbClr val="E4366B"/>
                </a:solidFill>
                <a:latin typeface="Arial"/>
                <a:cs typeface="Arial"/>
              </a:rPr>
              <a:t>read</a:t>
            </a:r>
            <a:r>
              <a:rPr sz="2150" i="1" spc="-10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i="1" dirty="0">
                <a:solidFill>
                  <a:srgbClr val="E4366B"/>
                </a:solidFill>
                <a:latin typeface="Arial"/>
                <a:cs typeface="Arial"/>
              </a:rPr>
              <a:t>the</a:t>
            </a:r>
            <a:r>
              <a:rPr sz="2150" i="1" spc="-100" dirty="0">
                <a:solidFill>
                  <a:srgbClr val="E4366B"/>
                </a:solidFill>
                <a:latin typeface="Arial"/>
                <a:cs typeface="Arial"/>
              </a:rPr>
              <a:t> </a:t>
            </a:r>
            <a:r>
              <a:rPr sz="2150" i="1" spc="-10" dirty="0">
                <a:solidFill>
                  <a:srgbClr val="E4366B"/>
                </a:solidFill>
                <a:latin typeface="Arial"/>
                <a:cs typeface="Arial"/>
              </a:rPr>
              <a:t>news."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150" i="1" spc="-80" dirty="0">
                <a:solidFill>
                  <a:srgbClr val="131E39"/>
                </a:solidFill>
                <a:latin typeface="Arial"/>
                <a:cs typeface="Arial"/>
              </a:rPr>
              <a:t>Source:</a:t>
            </a:r>
            <a:r>
              <a:rPr sz="2150" i="1" spc="-7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i="1" spc="-45" dirty="0">
                <a:solidFill>
                  <a:srgbClr val="131E39"/>
                </a:solidFill>
                <a:latin typeface="Arial"/>
                <a:cs typeface="Arial"/>
              </a:rPr>
              <a:t>Hootsuite’s</a:t>
            </a:r>
            <a:r>
              <a:rPr sz="2150" i="1" spc="-7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i="1" spc="-40" dirty="0">
                <a:solidFill>
                  <a:srgbClr val="131E39"/>
                </a:solidFill>
                <a:latin typeface="Arial"/>
                <a:cs typeface="Arial"/>
              </a:rPr>
              <a:t>Digital</a:t>
            </a:r>
            <a:r>
              <a:rPr sz="2150" i="1" spc="-114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i="1" spc="-65" dirty="0">
                <a:solidFill>
                  <a:srgbClr val="131E39"/>
                </a:solidFill>
                <a:latin typeface="Arial"/>
                <a:cs typeface="Arial"/>
              </a:rPr>
              <a:t>Trends</a:t>
            </a:r>
            <a:r>
              <a:rPr sz="2150" i="1" spc="-7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i="1" spc="-45" dirty="0">
                <a:solidFill>
                  <a:srgbClr val="131E39"/>
                </a:solidFill>
                <a:latin typeface="Arial"/>
                <a:cs typeface="Arial"/>
              </a:rPr>
              <a:t>Report</a:t>
            </a:r>
            <a:r>
              <a:rPr sz="2150" i="1" spc="-7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i="1" spc="-10" dirty="0">
                <a:solidFill>
                  <a:srgbClr val="131E39"/>
                </a:solidFill>
                <a:latin typeface="Arial"/>
                <a:cs typeface="Arial"/>
              </a:rPr>
              <a:t>2022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.</a:t>
            </a:r>
            <a:endParaRPr sz="21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39097" y="6322185"/>
            <a:ext cx="540702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b="1" spc="-95" dirty="0">
                <a:solidFill>
                  <a:srgbClr val="131E39"/>
                </a:solidFill>
                <a:latin typeface="Arial"/>
                <a:cs typeface="Arial"/>
              </a:rPr>
              <a:t>Keek</a:t>
            </a:r>
            <a:r>
              <a:rPr sz="2150" b="1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80" dirty="0">
                <a:solidFill>
                  <a:srgbClr val="131E39"/>
                </a:solidFill>
                <a:latin typeface="Arial"/>
                <a:cs typeface="Arial"/>
              </a:rPr>
              <a:t>gives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85" dirty="0">
                <a:solidFill>
                  <a:srgbClr val="131E39"/>
                </a:solidFill>
                <a:latin typeface="Arial"/>
                <a:cs typeface="Arial"/>
              </a:rPr>
              <a:t>users</a:t>
            </a:r>
            <a:r>
              <a:rPr sz="2150" b="1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70" dirty="0">
                <a:solidFill>
                  <a:srgbClr val="131E39"/>
                </a:solidFill>
                <a:latin typeface="Arial"/>
                <a:cs typeface="Arial"/>
              </a:rPr>
              <a:t>what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65" dirty="0">
                <a:solidFill>
                  <a:srgbClr val="131E39"/>
                </a:solidFill>
                <a:latin typeface="Arial"/>
                <a:cs typeface="Arial"/>
              </a:rPr>
              <a:t>they </a:t>
            </a:r>
            <a:r>
              <a:rPr sz="2150" b="1" spc="-60" dirty="0">
                <a:solidFill>
                  <a:srgbClr val="131E39"/>
                </a:solidFill>
                <a:latin typeface="Arial"/>
                <a:cs typeface="Arial"/>
              </a:rPr>
              <a:t>really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70" dirty="0">
                <a:solidFill>
                  <a:srgbClr val="131E39"/>
                </a:solidFill>
                <a:latin typeface="Arial"/>
                <a:cs typeface="Arial"/>
              </a:rPr>
              <a:t>want</a:t>
            </a:r>
            <a:r>
              <a:rPr sz="2150" b="1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20" dirty="0">
                <a:solidFill>
                  <a:srgbClr val="131E39"/>
                </a:solidFill>
                <a:latin typeface="Arial"/>
                <a:cs typeface="Arial"/>
              </a:rPr>
              <a:t>from</a:t>
            </a:r>
            <a:endParaRPr sz="21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9097" y="6678196"/>
            <a:ext cx="266001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b="1" spc="-45" dirty="0">
                <a:solidFill>
                  <a:srgbClr val="131E39"/>
                </a:solidFill>
                <a:latin typeface="Arial"/>
                <a:cs typeface="Arial"/>
              </a:rPr>
              <a:t>their</a:t>
            </a:r>
            <a:r>
              <a:rPr sz="2150" b="1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75" dirty="0">
                <a:solidFill>
                  <a:srgbClr val="131E39"/>
                </a:solidFill>
                <a:latin typeface="Arial"/>
                <a:cs typeface="Arial"/>
              </a:rPr>
              <a:t>social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50" dirty="0">
                <a:solidFill>
                  <a:srgbClr val="131E39"/>
                </a:solidFill>
                <a:latin typeface="Arial"/>
                <a:cs typeface="Arial"/>
              </a:rPr>
              <a:t>networks.</a:t>
            </a:r>
            <a:endParaRPr sz="21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46226" y="7855123"/>
            <a:ext cx="2703195" cy="1543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0700"/>
              </a:lnSpc>
              <a:spcBef>
                <a:spcPts val="95"/>
              </a:spcBef>
            </a:pP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interactive</a:t>
            </a:r>
            <a:r>
              <a:rPr sz="1800" spc="1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pop-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up</a:t>
            </a:r>
            <a:r>
              <a:rPr sz="1800" spc="1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offers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that</a:t>
            </a:r>
            <a:r>
              <a:rPr sz="180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appear</a:t>
            </a:r>
            <a:r>
              <a:rPr sz="1800" spc="-2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on</a:t>
            </a:r>
            <a:r>
              <a:rPr sz="1800" spc="-2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your</a:t>
            </a:r>
            <a:r>
              <a:rPr sz="180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posts.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The</a:t>
            </a:r>
            <a:r>
              <a:rPr sz="1800" spc="-3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offers</a:t>
            </a:r>
            <a:r>
              <a:rPr sz="1800" spc="-2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are</a:t>
            </a:r>
            <a:r>
              <a:rPr sz="1800" spc="-2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easy</a:t>
            </a:r>
            <a:r>
              <a:rPr sz="1800" spc="-25" dirty="0">
                <a:solidFill>
                  <a:srgbClr val="131E39"/>
                </a:solidFill>
                <a:latin typeface="Arial"/>
                <a:cs typeface="Arial"/>
              </a:rPr>
              <a:t> to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create</a:t>
            </a:r>
            <a:r>
              <a:rPr sz="1800" spc="-1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and</a:t>
            </a:r>
            <a:r>
              <a:rPr sz="1800" spc="-1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can</a:t>
            </a:r>
            <a:r>
              <a:rPr sz="1800" spc="-1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link</a:t>
            </a:r>
            <a:r>
              <a:rPr sz="1800" spc="-1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131E39"/>
                </a:solidFill>
                <a:latin typeface="Arial"/>
                <a:cs typeface="Arial"/>
              </a:rPr>
              <a:t>to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virtually</a:t>
            </a:r>
            <a:r>
              <a:rPr sz="1800" spc="9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anything.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327269" y="6965098"/>
            <a:ext cx="2967990" cy="936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0700"/>
              </a:lnSpc>
              <a:spcBef>
                <a:spcPts val="95"/>
              </a:spcBef>
            </a:pP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In</a:t>
            </a:r>
            <a:r>
              <a:rPr sz="1800" spc="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addition</a:t>
            </a:r>
            <a:r>
              <a:rPr sz="1800" spc="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1800" spc="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masks</a:t>
            </a:r>
            <a:r>
              <a:rPr sz="1800" spc="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131E39"/>
                </a:solidFill>
                <a:latin typeface="Arial"/>
                <a:cs typeface="Arial"/>
              </a:rPr>
              <a:t>and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ﬁlters,</a:t>
            </a:r>
            <a:r>
              <a:rPr sz="1800" spc="42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we</a:t>
            </a:r>
            <a:r>
              <a:rPr sz="180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131E39"/>
                </a:solidFill>
                <a:latin typeface="Arial"/>
                <a:cs typeface="Arial"/>
              </a:rPr>
              <a:t>offer</a:t>
            </a:r>
            <a:r>
              <a:rPr sz="180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one</a:t>
            </a:r>
            <a:r>
              <a:rPr sz="180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75" dirty="0">
                <a:solidFill>
                  <a:srgbClr val="131E39"/>
                </a:solidFill>
                <a:latin typeface="Arial"/>
                <a:cs typeface="Arial"/>
              </a:rPr>
              <a:t>of</a:t>
            </a:r>
            <a:r>
              <a:rPr sz="180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131E39"/>
                </a:solidFill>
                <a:latin typeface="Arial"/>
                <a:cs typeface="Arial"/>
              </a:rPr>
              <a:t>the </a:t>
            </a:r>
            <a:r>
              <a:rPr sz="1800" spc="55" dirty="0">
                <a:solidFill>
                  <a:srgbClr val="131E39"/>
                </a:solidFill>
                <a:latin typeface="Arial"/>
                <a:cs typeface="Arial"/>
              </a:rPr>
              <a:t>most</a:t>
            </a:r>
            <a:r>
              <a:rPr sz="180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advanced</a:t>
            </a:r>
            <a:r>
              <a:rPr sz="180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mobile-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video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327269" y="7876064"/>
            <a:ext cx="2983230" cy="1543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0700"/>
              </a:lnSpc>
              <a:spcBef>
                <a:spcPts val="95"/>
              </a:spcBef>
            </a:pP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editing</a:t>
            </a:r>
            <a:r>
              <a:rPr sz="1800" spc="3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suites</a:t>
            </a:r>
            <a:r>
              <a:rPr sz="1800" spc="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in</a:t>
            </a:r>
            <a:r>
              <a:rPr sz="1800" spc="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the</a:t>
            </a:r>
            <a:r>
              <a:rPr sz="1800" spc="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market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today.</a:t>
            </a:r>
            <a:r>
              <a:rPr sz="1800" spc="-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65" dirty="0">
                <a:solidFill>
                  <a:srgbClr val="131E39"/>
                </a:solidFill>
                <a:latin typeface="Arial"/>
                <a:cs typeface="Arial"/>
              </a:rPr>
              <a:t>We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 want to make </a:t>
            </a:r>
            <a:r>
              <a:rPr sz="1800" spc="-20" dirty="0">
                <a:solidFill>
                  <a:srgbClr val="131E39"/>
                </a:solidFill>
                <a:latin typeface="Arial"/>
                <a:cs typeface="Arial"/>
              </a:rPr>
              <a:t>sure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our</a:t>
            </a:r>
            <a:r>
              <a:rPr sz="1800" spc="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content</a:t>
            </a:r>
            <a:r>
              <a:rPr sz="1800" spc="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creators</a:t>
            </a:r>
            <a:r>
              <a:rPr sz="1800" spc="2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131E39"/>
                </a:solidFill>
                <a:latin typeface="Arial"/>
                <a:cs typeface="Arial"/>
              </a:rPr>
              <a:t>have</a:t>
            </a:r>
            <a:r>
              <a:rPr sz="1800" spc="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131E39"/>
                </a:solidFill>
                <a:latin typeface="Arial"/>
                <a:cs typeface="Arial"/>
              </a:rPr>
              <a:t>all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the</a:t>
            </a:r>
            <a:r>
              <a:rPr sz="1800" spc="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tools</a:t>
            </a:r>
            <a:r>
              <a:rPr sz="1800" spc="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they</a:t>
            </a:r>
            <a:r>
              <a:rPr sz="1800" spc="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need</a:t>
            </a:r>
            <a:r>
              <a:rPr sz="1800" spc="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1800" spc="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create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amazing</a:t>
            </a: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content.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908311" y="7342050"/>
            <a:ext cx="3714115" cy="633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0700"/>
              </a:lnSpc>
              <a:spcBef>
                <a:spcPts val="95"/>
              </a:spcBef>
            </a:pP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The</a:t>
            </a:r>
            <a:r>
              <a:rPr sz="1800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new</a:t>
            </a:r>
            <a:r>
              <a:rPr sz="180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131E39"/>
                </a:solidFill>
                <a:latin typeface="Arial"/>
                <a:cs typeface="Arial"/>
              </a:rPr>
              <a:t>Keek</a:t>
            </a:r>
            <a:r>
              <a:rPr sz="180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boasts</a:t>
            </a:r>
            <a:r>
              <a:rPr sz="180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advanced</a:t>
            </a:r>
            <a:r>
              <a:rPr sz="1800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131E39"/>
                </a:solidFill>
                <a:latin typeface="Arial"/>
                <a:cs typeface="Arial"/>
              </a:rPr>
              <a:t>AI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tech</a:t>
            </a:r>
            <a:r>
              <a:rPr sz="1800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that</a:t>
            </a:r>
            <a:r>
              <a:rPr sz="180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power</a:t>
            </a:r>
            <a:r>
              <a:rPr sz="180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131E39"/>
                </a:solidFill>
                <a:latin typeface="Arial"/>
                <a:cs typeface="Arial"/>
              </a:rPr>
              <a:t>its</a:t>
            </a:r>
            <a:r>
              <a:rPr sz="180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Fire</a:t>
            </a:r>
            <a:r>
              <a:rPr sz="1800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131E39"/>
                </a:solidFill>
                <a:latin typeface="Arial"/>
                <a:cs typeface="Arial"/>
              </a:rPr>
              <a:t>Posts™.</a:t>
            </a:r>
            <a:r>
              <a:rPr sz="1800" spc="38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131E39"/>
                </a:solidFill>
                <a:latin typeface="Arial"/>
                <a:cs typeface="Arial"/>
              </a:rPr>
              <a:t>Fire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908311" y="7949361"/>
            <a:ext cx="3923029" cy="15436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0700"/>
              </a:lnSpc>
              <a:spcBef>
                <a:spcPts val="95"/>
              </a:spcBef>
            </a:pP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Posts</a:t>
            </a: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use</a:t>
            </a: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AI</a:t>
            </a: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insert</a:t>
            </a:r>
            <a:r>
              <a:rPr sz="1800" spc="1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your</a:t>
            </a: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posts</a:t>
            </a: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131E39"/>
                </a:solidFill>
                <a:latin typeface="Arial"/>
                <a:cs typeface="Arial"/>
              </a:rPr>
              <a:t>into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the</a:t>
            </a:r>
            <a:r>
              <a:rPr sz="1800" spc="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feeds</a:t>
            </a:r>
            <a:r>
              <a:rPr sz="1800" spc="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75" dirty="0">
                <a:solidFill>
                  <a:srgbClr val="131E39"/>
                </a:solidFill>
                <a:latin typeface="Arial"/>
                <a:cs typeface="Arial"/>
              </a:rPr>
              <a:t>of</a:t>
            </a:r>
            <a:r>
              <a:rPr sz="1800" spc="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people</a:t>
            </a: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most-likely</a:t>
            </a:r>
            <a:r>
              <a:rPr sz="1800" spc="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131E39"/>
                </a:solidFill>
                <a:latin typeface="Arial"/>
                <a:cs typeface="Arial"/>
              </a:rPr>
              <a:t>to </a:t>
            </a:r>
            <a:r>
              <a:rPr sz="1800" spc="50" dirty="0">
                <a:solidFill>
                  <a:srgbClr val="131E39"/>
                </a:solidFill>
                <a:latin typeface="Arial"/>
                <a:cs typeface="Arial"/>
              </a:rPr>
              <a:t>follow</a:t>
            </a:r>
            <a:r>
              <a:rPr sz="180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you.</a:t>
            </a:r>
            <a:r>
              <a:rPr sz="1800" spc="42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131E39"/>
                </a:solidFill>
                <a:latin typeface="Arial"/>
                <a:cs typeface="Arial"/>
              </a:rPr>
              <a:t>You</a:t>
            </a:r>
            <a:r>
              <a:rPr sz="180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can</a:t>
            </a:r>
            <a:r>
              <a:rPr sz="180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build</a:t>
            </a:r>
            <a:r>
              <a:rPr sz="180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an</a:t>
            </a:r>
            <a:r>
              <a:rPr sz="180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audience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and</a:t>
            </a:r>
            <a:r>
              <a:rPr sz="1800" spc="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get</a:t>
            </a:r>
            <a:r>
              <a:rPr sz="1800" spc="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famous</a:t>
            </a:r>
            <a:r>
              <a:rPr sz="1800" spc="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and</a:t>
            </a:r>
            <a:r>
              <a:rPr sz="1800" spc="3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monetize</a:t>
            </a:r>
            <a:r>
              <a:rPr sz="1800" spc="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131E39"/>
                </a:solidFill>
                <a:latin typeface="Arial"/>
                <a:cs typeface="Arial"/>
              </a:rPr>
              <a:t>your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fame</a:t>
            </a:r>
            <a:r>
              <a:rPr sz="1800" spc="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with</a:t>
            </a:r>
            <a:r>
              <a:rPr sz="1800" spc="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our</a:t>
            </a:r>
            <a:r>
              <a:rPr sz="1800" spc="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Offer</a:t>
            </a:r>
            <a:r>
              <a:rPr sz="1800" spc="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131E39"/>
                </a:solidFill>
                <a:latin typeface="Arial"/>
                <a:cs typeface="Arial"/>
              </a:rPr>
              <a:t>Box.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46226" y="7017996"/>
            <a:ext cx="2633980" cy="8629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500" spc="-70" dirty="0">
                <a:solidFill>
                  <a:srgbClr val="E4366B"/>
                </a:solidFill>
                <a:latin typeface="Verdana"/>
                <a:cs typeface="Verdana"/>
              </a:rPr>
              <a:t>Offer</a:t>
            </a:r>
            <a:r>
              <a:rPr sz="2500" spc="-405" dirty="0">
                <a:solidFill>
                  <a:srgbClr val="E4366B"/>
                </a:solidFill>
                <a:latin typeface="Verdana"/>
                <a:cs typeface="Verdana"/>
              </a:rPr>
              <a:t> </a:t>
            </a:r>
            <a:r>
              <a:rPr sz="2500" spc="-25" dirty="0">
                <a:solidFill>
                  <a:srgbClr val="E4366B"/>
                </a:solidFill>
                <a:latin typeface="Verdana"/>
                <a:cs typeface="Verdana"/>
              </a:rPr>
              <a:t>Box</a:t>
            </a:r>
            <a:endParaRPr sz="2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410"/>
              </a:spcBef>
            </a:pPr>
            <a:r>
              <a:rPr sz="1800" spc="-40" dirty="0">
                <a:solidFill>
                  <a:srgbClr val="131E39"/>
                </a:solidFill>
                <a:latin typeface="Arial"/>
                <a:cs typeface="Arial"/>
              </a:rPr>
              <a:t>Keek</a:t>
            </a:r>
            <a:r>
              <a:rPr sz="1800" spc="-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allows you</a:t>
            </a:r>
            <a:r>
              <a:rPr sz="1800" spc="-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to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create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65800" y="3080922"/>
            <a:ext cx="4642849" cy="704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spc="-135" dirty="0"/>
              <a:t>New</a:t>
            </a:r>
            <a:r>
              <a:rPr b="1" spc="-780" dirty="0"/>
              <a:t> </a:t>
            </a:r>
            <a:r>
              <a:rPr b="1" spc="-110" dirty="0"/>
              <a:t>Features.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1327269" y="6431627"/>
            <a:ext cx="2021839" cy="4095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500" spc="-20" dirty="0">
                <a:solidFill>
                  <a:srgbClr val="E4366B"/>
                </a:solidFill>
                <a:latin typeface="Verdana"/>
                <a:cs typeface="Verdana"/>
              </a:rPr>
              <a:t>Video</a:t>
            </a:r>
            <a:r>
              <a:rPr sz="2500" spc="-409" dirty="0">
                <a:solidFill>
                  <a:srgbClr val="E4366B"/>
                </a:solidFill>
                <a:latin typeface="Verdana"/>
                <a:cs typeface="Verdana"/>
              </a:rPr>
              <a:t> </a:t>
            </a:r>
            <a:r>
              <a:rPr sz="2500" spc="-35" dirty="0">
                <a:solidFill>
                  <a:srgbClr val="E4366B"/>
                </a:solidFill>
                <a:latin typeface="Verdana"/>
                <a:cs typeface="Verdana"/>
              </a:rPr>
              <a:t>Editing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908311" y="6808578"/>
            <a:ext cx="1477645" cy="4095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500" spc="-65" dirty="0">
                <a:solidFill>
                  <a:srgbClr val="E4366B"/>
                </a:solidFill>
                <a:latin typeface="Verdana"/>
                <a:cs typeface="Verdana"/>
              </a:rPr>
              <a:t>Fire</a:t>
            </a:r>
            <a:r>
              <a:rPr sz="2500" spc="-415" dirty="0">
                <a:solidFill>
                  <a:srgbClr val="E4366B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E4366B"/>
                </a:solidFill>
                <a:latin typeface="Verdana"/>
                <a:cs typeface="Verdana"/>
              </a:rPr>
              <a:t>Posts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xfrm>
            <a:off x="1233335" y="10629070"/>
            <a:ext cx="7632700" cy="2776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20" dirty="0">
                <a:solidFill>
                  <a:schemeClr val="bg1"/>
                </a:solidFill>
              </a:rPr>
              <a:t>2023 </a:t>
            </a:r>
            <a:r>
              <a:rPr dirty="0">
                <a:solidFill>
                  <a:schemeClr val="bg1"/>
                </a:solidFill>
              </a:rPr>
              <a:t>Conﬁdential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spc="90" dirty="0">
                <a:solidFill>
                  <a:schemeClr val="bg1"/>
                </a:solidFill>
              </a:rPr>
              <a:t>-</a:t>
            </a:r>
            <a:r>
              <a:rPr spc="-85" dirty="0">
                <a:solidFill>
                  <a:schemeClr val="bg1"/>
                </a:solidFill>
              </a:rPr>
              <a:t> </a:t>
            </a:r>
            <a:r>
              <a:rPr spc="50" dirty="0">
                <a:solidFill>
                  <a:schemeClr val="bg1"/>
                </a:solidFill>
              </a:rPr>
              <a:t>All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rights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reserved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425" dirty="0">
                <a:solidFill>
                  <a:schemeClr val="bg1"/>
                </a:solidFill>
              </a:rPr>
              <a:t>–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50" dirty="0">
                <a:solidFill>
                  <a:schemeClr val="bg1"/>
                </a:solidFill>
              </a:rPr>
              <a:t>Personas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spc="65" dirty="0">
                <a:solidFill>
                  <a:schemeClr val="bg1"/>
                </a:solidFill>
              </a:rPr>
              <a:t>Social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Incorporated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29D086F-00B3-B23A-B617-1B522AE25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21860" y="244475"/>
            <a:ext cx="3812347" cy="672062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78CA52B4-CC40-A959-9095-D4CF99981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3551" y="118274"/>
            <a:ext cx="3853928" cy="6793925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FE4A7001-A7AF-546F-6AAD-F32043C502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72704" y="92074"/>
            <a:ext cx="4031869" cy="7107609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53FFA3E8-2885-4E05-67B4-5FB4CCE15D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1850" y="622401"/>
            <a:ext cx="3200400" cy="12845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26">
            <a:extLst>
              <a:ext uri="{FF2B5EF4-FFF2-40B4-BE49-F238E27FC236}">
                <a16:creationId xmlns:a16="http://schemas.microsoft.com/office/drawing/2014/main" id="{4A151987-F58D-E7C0-C524-218013201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2420" y="515150"/>
            <a:ext cx="3892709" cy="840398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9927820"/>
            <a:ext cx="20104100" cy="1381125"/>
            <a:chOff x="0" y="9927820"/>
            <a:chExt cx="20104100" cy="1381125"/>
          </a:xfrm>
        </p:grpSpPr>
        <p:sp>
          <p:nvSpPr>
            <p:cNvPr id="7" name="object 7"/>
            <p:cNvSpPr/>
            <p:nvPr/>
          </p:nvSpPr>
          <p:spPr>
            <a:xfrm>
              <a:off x="0" y="9927820"/>
              <a:ext cx="20104100" cy="1381125"/>
            </a:xfrm>
            <a:custGeom>
              <a:avLst/>
              <a:gdLst/>
              <a:ahLst/>
              <a:cxnLst/>
              <a:rect l="l" t="t" r="r" b="b"/>
              <a:pathLst>
                <a:path w="20104100" h="1381125">
                  <a:moveTo>
                    <a:pt x="20104096" y="1380735"/>
                  </a:moveTo>
                  <a:lnTo>
                    <a:pt x="0" y="1380735"/>
                  </a:lnTo>
                  <a:lnTo>
                    <a:pt x="0" y="0"/>
                  </a:lnTo>
                  <a:lnTo>
                    <a:pt x="20104096" y="414929"/>
                  </a:lnTo>
                  <a:lnTo>
                    <a:pt x="20104096" y="1380735"/>
                  </a:lnTo>
                  <a:close/>
                </a:path>
              </a:pathLst>
            </a:custGeom>
            <a:solidFill>
              <a:srgbClr val="C5C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9927820"/>
              <a:ext cx="20104100" cy="1381125"/>
            </a:xfrm>
            <a:custGeom>
              <a:avLst/>
              <a:gdLst/>
              <a:ahLst/>
              <a:cxnLst/>
              <a:rect l="l" t="t" r="r" b="b"/>
              <a:pathLst>
                <a:path w="20104100" h="1381125">
                  <a:moveTo>
                    <a:pt x="20104099" y="1380735"/>
                  </a:moveTo>
                  <a:lnTo>
                    <a:pt x="0" y="1380735"/>
                  </a:lnTo>
                  <a:lnTo>
                    <a:pt x="0" y="414929"/>
                  </a:lnTo>
                  <a:lnTo>
                    <a:pt x="20104099" y="0"/>
                  </a:lnTo>
                  <a:lnTo>
                    <a:pt x="20104099" y="1380735"/>
                  </a:lnTo>
                  <a:close/>
                </a:path>
              </a:pathLst>
            </a:custGeom>
            <a:solidFill>
              <a:srgbClr val="E436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583836" y="8893164"/>
            <a:ext cx="2359660" cy="6330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0700"/>
              </a:lnSpc>
              <a:spcBef>
                <a:spcPts val="95"/>
              </a:spcBef>
            </a:pP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want</a:t>
            </a:r>
            <a:r>
              <a:rPr sz="1800" spc="-1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1800" spc="-1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see</a:t>
            </a:r>
            <a:r>
              <a:rPr sz="1800" spc="-1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the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best</a:t>
            </a:r>
            <a:r>
              <a:rPr sz="1800" spc="-1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131E39"/>
                </a:solidFill>
                <a:latin typeface="Arial"/>
                <a:cs typeface="Arial"/>
              </a:rPr>
              <a:t>of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what's</a:t>
            </a:r>
            <a:r>
              <a:rPr sz="1800" spc="-2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online.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83836" y="6841415"/>
            <a:ext cx="2712720" cy="2077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500" spc="-10" dirty="0">
                <a:solidFill>
                  <a:srgbClr val="E4366B"/>
                </a:solidFill>
                <a:latin typeface="Verdana"/>
                <a:cs typeface="Verdana"/>
              </a:rPr>
              <a:t>Channels</a:t>
            </a:r>
            <a:endParaRPr sz="2500" dirty="0">
              <a:latin typeface="Verdana"/>
              <a:cs typeface="Verdana"/>
            </a:endParaRPr>
          </a:p>
          <a:p>
            <a:pPr marL="12700" marR="5080">
              <a:lnSpc>
                <a:spcPct val="110700"/>
              </a:lnSpc>
              <a:spcBef>
                <a:spcPts val="1180"/>
              </a:spcBef>
            </a:pP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In</a:t>
            </a:r>
            <a:r>
              <a:rPr sz="1800" spc="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addition</a:t>
            </a:r>
            <a:r>
              <a:rPr sz="1800" spc="3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1800" spc="3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random</a:t>
            </a:r>
            <a:r>
              <a:rPr sz="1800" spc="3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131E39"/>
                </a:solidFill>
                <a:latin typeface="Arial"/>
                <a:cs typeface="Arial"/>
              </a:rPr>
              <a:t>user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generated</a:t>
            </a:r>
            <a:r>
              <a:rPr sz="180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content,</a:t>
            </a:r>
            <a:r>
              <a:rPr sz="1800" spc="-2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131E39"/>
                </a:solidFill>
                <a:latin typeface="Arial"/>
                <a:cs typeface="Arial"/>
              </a:rPr>
              <a:t>Keek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also</a:t>
            </a:r>
            <a:r>
              <a:rPr sz="1800" spc="3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curates</a:t>
            </a:r>
            <a:r>
              <a:rPr sz="1800" spc="3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high-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quality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content</a:t>
            </a:r>
            <a:r>
              <a:rPr sz="1800" spc="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55" dirty="0">
                <a:solidFill>
                  <a:srgbClr val="131E39"/>
                </a:solidFill>
                <a:latin typeface="Arial"/>
                <a:cs typeface="Arial"/>
              </a:rPr>
              <a:t>for</a:t>
            </a:r>
            <a:r>
              <a:rPr sz="1800" spc="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busy</a:t>
            </a:r>
            <a:r>
              <a:rPr sz="1800" spc="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people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with</a:t>
            </a:r>
            <a:r>
              <a:rPr sz="1800" spc="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busy</a:t>
            </a: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131E39"/>
                </a:solidFill>
                <a:latin typeface="Arial"/>
                <a:cs typeface="Arial"/>
              </a:rPr>
              <a:t>lives,</a:t>
            </a: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who</a:t>
            </a: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131E39"/>
                </a:solidFill>
                <a:latin typeface="Arial"/>
                <a:cs typeface="Arial"/>
              </a:rPr>
              <a:t>just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29497" y="7333547"/>
            <a:ext cx="2723515" cy="17735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500" spc="-10" dirty="0">
                <a:solidFill>
                  <a:srgbClr val="E4366B"/>
                </a:solidFill>
                <a:latin typeface="Verdana"/>
                <a:cs typeface="Verdana"/>
              </a:rPr>
              <a:t>Groups</a:t>
            </a:r>
            <a:endParaRPr sz="2500">
              <a:latin typeface="Verdana"/>
              <a:cs typeface="Verdana"/>
            </a:endParaRPr>
          </a:p>
          <a:p>
            <a:pPr marL="12700" marR="5080">
              <a:lnSpc>
                <a:spcPct val="110700"/>
              </a:lnSpc>
              <a:spcBef>
                <a:spcPts val="1180"/>
              </a:spcBef>
            </a:pPr>
            <a:r>
              <a:rPr sz="1800" spc="-40" dirty="0">
                <a:solidFill>
                  <a:srgbClr val="131E39"/>
                </a:solidFill>
                <a:latin typeface="Arial"/>
                <a:cs typeface="Arial"/>
              </a:rPr>
              <a:t>Keek</a:t>
            </a:r>
            <a:r>
              <a:rPr sz="1800" spc="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protects</a:t>
            </a:r>
            <a:r>
              <a:rPr sz="1800" spc="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your</a:t>
            </a:r>
            <a:r>
              <a:rPr sz="1800" spc="2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privacy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and</a:t>
            </a:r>
            <a:r>
              <a:rPr sz="1800" spc="-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lets</a:t>
            </a:r>
            <a:r>
              <a:rPr sz="1800" spc="-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you</a:t>
            </a:r>
            <a:r>
              <a:rPr sz="1800" spc="-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stay</a:t>
            </a:r>
            <a:r>
              <a:rPr sz="1800" spc="-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in</a:t>
            </a:r>
            <a:r>
              <a:rPr sz="1800" spc="-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touch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with</a:t>
            </a:r>
            <a:r>
              <a:rPr sz="1800" spc="9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family</a:t>
            </a:r>
            <a:r>
              <a:rPr sz="1800" spc="9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and</a:t>
            </a:r>
            <a:r>
              <a:rPr sz="1800" spc="9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friends</a:t>
            </a:r>
            <a:r>
              <a:rPr sz="1800" spc="9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131E39"/>
                </a:solidFill>
                <a:latin typeface="Arial"/>
                <a:cs typeface="Arial"/>
              </a:rPr>
              <a:t>by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allowing you </a:t>
            </a:r>
            <a:r>
              <a:rPr sz="1800" spc="50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create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29497" y="9108864"/>
            <a:ext cx="797560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groups.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944759" y="7369085"/>
            <a:ext cx="3226435" cy="14700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14"/>
              </a:spcBef>
            </a:pPr>
            <a:r>
              <a:rPr sz="2500" spc="-35" dirty="0">
                <a:solidFill>
                  <a:srgbClr val="E4366B"/>
                </a:solidFill>
                <a:latin typeface="Verdana"/>
                <a:cs typeface="Verdana"/>
              </a:rPr>
              <a:t>Creator</a:t>
            </a:r>
            <a:r>
              <a:rPr sz="2500" spc="-385" dirty="0">
                <a:solidFill>
                  <a:srgbClr val="E4366B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E4366B"/>
                </a:solidFill>
                <a:latin typeface="Verdana"/>
                <a:cs typeface="Verdana"/>
              </a:rPr>
              <a:t>Analytics</a:t>
            </a:r>
            <a:endParaRPr sz="2500">
              <a:latin typeface="Verdana"/>
              <a:cs typeface="Verdana"/>
            </a:endParaRPr>
          </a:p>
          <a:p>
            <a:pPr marL="12700" marR="5080" algn="just">
              <a:lnSpc>
                <a:spcPct val="110700"/>
              </a:lnSpc>
              <a:spcBef>
                <a:spcPts val="1180"/>
              </a:spcBef>
            </a:pP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Performances</a:t>
            </a:r>
            <a:r>
              <a:rPr sz="1800" spc="114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statistics</a:t>
            </a:r>
            <a:r>
              <a:rPr sz="1800" spc="114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1800" spc="1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131E39"/>
                </a:solidFill>
                <a:latin typeface="Arial"/>
                <a:cs typeface="Arial"/>
              </a:rPr>
              <a:t>help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creators</a:t>
            </a:r>
            <a:r>
              <a:rPr sz="1800" spc="1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ﬁne</a:t>
            </a:r>
            <a:r>
              <a:rPr sz="1800" spc="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tune</a:t>
            </a:r>
            <a:r>
              <a:rPr sz="1800" spc="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their</a:t>
            </a:r>
            <a:r>
              <a:rPr sz="1800" spc="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content offerings.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065800" y="3080922"/>
            <a:ext cx="3804649" cy="1228926"/>
          </a:xfrm>
          <a:prstGeom prst="rect">
            <a:avLst/>
          </a:prstGeom>
        </p:spPr>
        <p:txBody>
          <a:bodyPr vert="horz" wrap="square" lIns="0" tIns="174625" rIns="0" bIns="0" rtlCol="0">
            <a:spAutoFit/>
          </a:bodyPr>
          <a:lstStyle/>
          <a:p>
            <a:pPr marL="12700" marR="5080">
              <a:lnSpc>
                <a:spcPct val="76300"/>
              </a:lnSpc>
              <a:spcBef>
                <a:spcPts val="1375"/>
              </a:spcBef>
            </a:pPr>
            <a:r>
              <a:rPr b="1" spc="-10" dirty="0"/>
              <a:t>Features </a:t>
            </a:r>
            <a:r>
              <a:rPr b="1" spc="-85" dirty="0"/>
              <a:t>Continued.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xfrm>
            <a:off x="1233335" y="10629070"/>
            <a:ext cx="7632700" cy="2776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20" dirty="0">
                <a:solidFill>
                  <a:schemeClr val="bg1"/>
                </a:solidFill>
              </a:rPr>
              <a:t>2023 </a:t>
            </a:r>
            <a:r>
              <a:rPr dirty="0">
                <a:solidFill>
                  <a:schemeClr val="bg1"/>
                </a:solidFill>
              </a:rPr>
              <a:t>Conﬁdential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spc="90" dirty="0">
                <a:solidFill>
                  <a:schemeClr val="bg1"/>
                </a:solidFill>
              </a:rPr>
              <a:t>-</a:t>
            </a:r>
            <a:r>
              <a:rPr spc="-85" dirty="0">
                <a:solidFill>
                  <a:schemeClr val="bg1"/>
                </a:solidFill>
              </a:rPr>
              <a:t> </a:t>
            </a:r>
            <a:r>
              <a:rPr spc="50" dirty="0">
                <a:solidFill>
                  <a:schemeClr val="bg1"/>
                </a:solidFill>
              </a:rPr>
              <a:t>All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rights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reserved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425" dirty="0">
                <a:solidFill>
                  <a:schemeClr val="bg1"/>
                </a:solidFill>
              </a:rPr>
              <a:t>–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50" dirty="0">
                <a:solidFill>
                  <a:schemeClr val="bg1"/>
                </a:solidFill>
              </a:rPr>
              <a:t>Personas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spc="65" dirty="0">
                <a:solidFill>
                  <a:schemeClr val="bg1"/>
                </a:solidFill>
              </a:rPr>
              <a:t>Social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Incorporated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29F4798B-C06B-179A-B200-9B7799AE4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81293" y="1203323"/>
            <a:ext cx="3654339" cy="6442078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F64DDE3-83D1-82F2-6629-71BFB8EFC6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906509" y="1028498"/>
            <a:ext cx="2698741" cy="5981291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8BA8B914-832C-DC71-72E3-21E25B8951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1850" y="622401"/>
            <a:ext cx="3200400" cy="12845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15606" y="2154644"/>
            <a:ext cx="8083523" cy="508885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9927820"/>
            <a:ext cx="20104100" cy="1381125"/>
            <a:chOff x="0" y="9927820"/>
            <a:chExt cx="20104100" cy="1381125"/>
          </a:xfrm>
        </p:grpSpPr>
        <p:sp>
          <p:nvSpPr>
            <p:cNvPr id="4" name="object 4"/>
            <p:cNvSpPr/>
            <p:nvPr/>
          </p:nvSpPr>
          <p:spPr>
            <a:xfrm>
              <a:off x="0" y="9927820"/>
              <a:ext cx="20104100" cy="1381125"/>
            </a:xfrm>
            <a:custGeom>
              <a:avLst/>
              <a:gdLst/>
              <a:ahLst/>
              <a:cxnLst/>
              <a:rect l="l" t="t" r="r" b="b"/>
              <a:pathLst>
                <a:path w="20104100" h="1381125">
                  <a:moveTo>
                    <a:pt x="20104099" y="1380735"/>
                  </a:moveTo>
                  <a:lnTo>
                    <a:pt x="0" y="1380735"/>
                  </a:lnTo>
                  <a:lnTo>
                    <a:pt x="0" y="0"/>
                  </a:lnTo>
                  <a:lnTo>
                    <a:pt x="20104099" y="414929"/>
                  </a:lnTo>
                  <a:lnTo>
                    <a:pt x="20104099" y="1380735"/>
                  </a:lnTo>
                  <a:close/>
                </a:path>
              </a:pathLst>
            </a:custGeom>
            <a:solidFill>
              <a:srgbClr val="C5CE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9927821"/>
              <a:ext cx="20104100" cy="1381125"/>
            </a:xfrm>
            <a:custGeom>
              <a:avLst/>
              <a:gdLst/>
              <a:ahLst/>
              <a:cxnLst/>
              <a:rect l="l" t="t" r="r" b="b"/>
              <a:pathLst>
                <a:path w="20104100" h="1381125">
                  <a:moveTo>
                    <a:pt x="20104099" y="1380735"/>
                  </a:moveTo>
                  <a:lnTo>
                    <a:pt x="0" y="1380735"/>
                  </a:lnTo>
                  <a:lnTo>
                    <a:pt x="0" y="414929"/>
                  </a:lnTo>
                  <a:lnTo>
                    <a:pt x="20104099" y="0"/>
                  </a:lnTo>
                  <a:lnTo>
                    <a:pt x="20104099" y="1380735"/>
                  </a:lnTo>
                  <a:close/>
                </a:path>
              </a:pathLst>
            </a:custGeom>
            <a:solidFill>
              <a:srgbClr val="E436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65801" y="3080922"/>
            <a:ext cx="3429692" cy="1228926"/>
          </a:xfrm>
          <a:prstGeom prst="rect">
            <a:avLst/>
          </a:prstGeom>
        </p:spPr>
        <p:txBody>
          <a:bodyPr vert="horz" wrap="square" lIns="0" tIns="174625" rIns="0" bIns="0" rtlCol="0">
            <a:spAutoFit/>
          </a:bodyPr>
          <a:lstStyle/>
          <a:p>
            <a:pPr marL="12700" marR="5080">
              <a:lnSpc>
                <a:spcPct val="76300"/>
              </a:lnSpc>
              <a:spcBef>
                <a:spcPts val="1375"/>
              </a:spcBef>
            </a:pPr>
            <a:r>
              <a:rPr b="1" spc="-20" dirty="0"/>
              <a:t>More </a:t>
            </a:r>
            <a:r>
              <a:rPr b="1" spc="-120" dirty="0"/>
              <a:t>Features.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9091069" y="1216146"/>
            <a:ext cx="9424035" cy="5088890"/>
            <a:chOff x="9091069" y="1216146"/>
            <a:chExt cx="9424035" cy="5088890"/>
          </a:xfrm>
        </p:grpSpPr>
        <p:sp>
          <p:nvSpPr>
            <p:cNvPr id="8" name="object 8"/>
            <p:cNvSpPr/>
            <p:nvPr/>
          </p:nvSpPr>
          <p:spPr>
            <a:xfrm>
              <a:off x="12816362" y="3603655"/>
              <a:ext cx="5698490" cy="2636520"/>
            </a:xfrm>
            <a:custGeom>
              <a:avLst/>
              <a:gdLst/>
              <a:ahLst/>
              <a:cxnLst/>
              <a:rect l="l" t="t" r="r" b="b"/>
              <a:pathLst>
                <a:path w="5698490" h="2636520">
                  <a:moveTo>
                    <a:pt x="0" y="2284108"/>
                  </a:moveTo>
                  <a:lnTo>
                    <a:pt x="0" y="352156"/>
                  </a:lnTo>
                  <a:lnTo>
                    <a:pt x="3347" y="304365"/>
                  </a:lnTo>
                  <a:lnTo>
                    <a:pt x="13098" y="258530"/>
                  </a:lnTo>
                  <a:lnTo>
                    <a:pt x="28815" y="215070"/>
                  </a:lnTo>
                  <a:lnTo>
                    <a:pt x="50062" y="174404"/>
                  </a:lnTo>
                  <a:lnTo>
                    <a:pt x="76401" y="136952"/>
                  </a:lnTo>
                  <a:lnTo>
                    <a:pt x="107395" y="103134"/>
                  </a:lnTo>
                  <a:lnTo>
                    <a:pt x="142608" y="73368"/>
                  </a:lnTo>
                  <a:lnTo>
                    <a:pt x="181602" y="48073"/>
                  </a:lnTo>
                  <a:lnTo>
                    <a:pt x="223940" y="27670"/>
                  </a:lnTo>
                  <a:lnTo>
                    <a:pt x="269185" y="12577"/>
                  </a:lnTo>
                  <a:lnTo>
                    <a:pt x="316900" y="3214"/>
                  </a:lnTo>
                  <a:lnTo>
                    <a:pt x="366648" y="0"/>
                  </a:lnTo>
                  <a:lnTo>
                    <a:pt x="5331712" y="0"/>
                  </a:lnTo>
                  <a:lnTo>
                    <a:pt x="5381460" y="3214"/>
                  </a:lnTo>
                  <a:lnTo>
                    <a:pt x="5429175" y="12577"/>
                  </a:lnTo>
                  <a:lnTo>
                    <a:pt x="5474420" y="27670"/>
                  </a:lnTo>
                  <a:lnTo>
                    <a:pt x="5516758" y="48073"/>
                  </a:lnTo>
                  <a:lnTo>
                    <a:pt x="5555751" y="73368"/>
                  </a:lnTo>
                  <a:lnTo>
                    <a:pt x="5590964" y="103134"/>
                  </a:lnTo>
                  <a:lnTo>
                    <a:pt x="5621958" y="136952"/>
                  </a:lnTo>
                  <a:lnTo>
                    <a:pt x="5648298" y="174404"/>
                  </a:lnTo>
                  <a:lnTo>
                    <a:pt x="5669544" y="215070"/>
                  </a:lnTo>
                  <a:lnTo>
                    <a:pt x="5685262" y="258530"/>
                  </a:lnTo>
                  <a:lnTo>
                    <a:pt x="5695013" y="304365"/>
                  </a:lnTo>
                  <a:lnTo>
                    <a:pt x="5698360" y="352156"/>
                  </a:lnTo>
                  <a:lnTo>
                    <a:pt x="5698360" y="2284108"/>
                  </a:lnTo>
                  <a:lnTo>
                    <a:pt x="5695013" y="2331870"/>
                  </a:lnTo>
                  <a:lnTo>
                    <a:pt x="5685262" y="2377682"/>
                  </a:lnTo>
                  <a:lnTo>
                    <a:pt x="5669544" y="2421122"/>
                  </a:lnTo>
                  <a:lnTo>
                    <a:pt x="5648298" y="2461772"/>
                  </a:lnTo>
                  <a:lnTo>
                    <a:pt x="5621958" y="2499211"/>
                  </a:lnTo>
                  <a:lnTo>
                    <a:pt x="5609766" y="2512511"/>
                  </a:lnTo>
                  <a:lnTo>
                    <a:pt x="5609766" y="333529"/>
                  </a:lnTo>
                  <a:lnTo>
                    <a:pt x="5605447" y="287269"/>
                  </a:lnTo>
                  <a:lnTo>
                    <a:pt x="5592996" y="243730"/>
                  </a:lnTo>
                  <a:lnTo>
                    <a:pt x="5573170" y="203638"/>
                  </a:lnTo>
                  <a:lnTo>
                    <a:pt x="5546725" y="167719"/>
                  </a:lnTo>
                  <a:lnTo>
                    <a:pt x="5514419" y="136702"/>
                  </a:lnTo>
                  <a:lnTo>
                    <a:pt x="5477009" y="111312"/>
                  </a:lnTo>
                  <a:lnTo>
                    <a:pt x="5435251" y="92276"/>
                  </a:lnTo>
                  <a:lnTo>
                    <a:pt x="5389903" y="80322"/>
                  </a:lnTo>
                  <a:lnTo>
                    <a:pt x="5341722" y="76175"/>
                  </a:lnTo>
                  <a:lnTo>
                    <a:pt x="356638" y="76175"/>
                  </a:lnTo>
                  <a:lnTo>
                    <a:pt x="308456" y="80322"/>
                  </a:lnTo>
                  <a:lnTo>
                    <a:pt x="263108" y="92276"/>
                  </a:lnTo>
                  <a:lnTo>
                    <a:pt x="221351" y="111312"/>
                  </a:lnTo>
                  <a:lnTo>
                    <a:pt x="183940" y="136702"/>
                  </a:lnTo>
                  <a:lnTo>
                    <a:pt x="151634" y="167719"/>
                  </a:lnTo>
                  <a:lnTo>
                    <a:pt x="125189" y="203638"/>
                  </a:lnTo>
                  <a:lnTo>
                    <a:pt x="105363" y="243730"/>
                  </a:lnTo>
                  <a:lnTo>
                    <a:pt x="92912" y="287269"/>
                  </a:lnTo>
                  <a:lnTo>
                    <a:pt x="88594" y="333529"/>
                  </a:lnTo>
                  <a:lnTo>
                    <a:pt x="88594" y="2512511"/>
                  </a:lnTo>
                  <a:lnTo>
                    <a:pt x="76401" y="2499211"/>
                  </a:lnTo>
                  <a:lnTo>
                    <a:pt x="50062" y="2461772"/>
                  </a:lnTo>
                  <a:lnTo>
                    <a:pt x="28815" y="2421122"/>
                  </a:lnTo>
                  <a:lnTo>
                    <a:pt x="13098" y="2377682"/>
                  </a:lnTo>
                  <a:lnTo>
                    <a:pt x="3347" y="2331870"/>
                  </a:lnTo>
                  <a:lnTo>
                    <a:pt x="0" y="2284108"/>
                  </a:lnTo>
                  <a:close/>
                </a:path>
                <a:path w="5698490" h="2636520">
                  <a:moveTo>
                    <a:pt x="5407050" y="1838362"/>
                  </a:moveTo>
                  <a:lnTo>
                    <a:pt x="5407050" y="791043"/>
                  </a:lnTo>
                  <a:lnTo>
                    <a:pt x="5410341" y="759726"/>
                  </a:lnTo>
                  <a:lnTo>
                    <a:pt x="5434707" y="704116"/>
                  </a:lnTo>
                  <a:lnTo>
                    <a:pt x="5478487" y="662134"/>
                  </a:lnTo>
                  <a:lnTo>
                    <a:pt x="5536424" y="638733"/>
                  </a:lnTo>
                  <a:lnTo>
                    <a:pt x="5569097" y="635572"/>
                  </a:lnTo>
                  <a:lnTo>
                    <a:pt x="5584023" y="632665"/>
                  </a:lnTo>
                  <a:lnTo>
                    <a:pt x="5596248" y="624731"/>
                  </a:lnTo>
                  <a:lnTo>
                    <a:pt x="5604486" y="613021"/>
                  </a:lnTo>
                  <a:lnTo>
                    <a:pt x="5607515" y="598693"/>
                  </a:lnTo>
                  <a:lnTo>
                    <a:pt x="5609766" y="598693"/>
                  </a:lnTo>
                  <a:lnTo>
                    <a:pt x="5609766" y="2030838"/>
                  </a:lnTo>
                  <a:lnTo>
                    <a:pt x="5607515" y="2030838"/>
                  </a:lnTo>
                  <a:lnTo>
                    <a:pt x="5606722" y="2023387"/>
                  </a:lnTo>
                  <a:lnTo>
                    <a:pt x="5604461" y="2016451"/>
                  </a:lnTo>
                  <a:lnTo>
                    <a:pt x="5569097" y="1993834"/>
                  </a:lnTo>
                  <a:lnTo>
                    <a:pt x="5517886" y="1985912"/>
                  </a:lnTo>
                  <a:lnTo>
                    <a:pt x="5473404" y="1963848"/>
                  </a:lnTo>
                  <a:lnTo>
                    <a:pt x="5438322" y="1930199"/>
                  </a:lnTo>
                  <a:lnTo>
                    <a:pt x="5415313" y="1887518"/>
                  </a:lnTo>
                  <a:lnTo>
                    <a:pt x="5407050" y="1838362"/>
                  </a:lnTo>
                  <a:close/>
                </a:path>
                <a:path w="5698490" h="2636520">
                  <a:moveTo>
                    <a:pt x="88594" y="2512511"/>
                  </a:moveTo>
                  <a:lnTo>
                    <a:pt x="88594" y="2302610"/>
                  </a:lnTo>
                  <a:lnTo>
                    <a:pt x="92912" y="2348907"/>
                  </a:lnTo>
                  <a:lnTo>
                    <a:pt x="105363" y="2392475"/>
                  </a:lnTo>
                  <a:lnTo>
                    <a:pt x="125189" y="2432589"/>
                  </a:lnTo>
                  <a:lnTo>
                    <a:pt x="151634" y="2468523"/>
                  </a:lnTo>
                  <a:lnTo>
                    <a:pt x="183940" y="2499552"/>
                  </a:lnTo>
                  <a:lnTo>
                    <a:pt x="221351" y="2524948"/>
                  </a:lnTo>
                  <a:lnTo>
                    <a:pt x="263108" y="2543987"/>
                  </a:lnTo>
                  <a:lnTo>
                    <a:pt x="308456" y="2555943"/>
                  </a:lnTo>
                  <a:lnTo>
                    <a:pt x="356638" y="2560089"/>
                  </a:lnTo>
                  <a:lnTo>
                    <a:pt x="5341722" y="2560089"/>
                  </a:lnTo>
                  <a:lnTo>
                    <a:pt x="5389903" y="2555943"/>
                  </a:lnTo>
                  <a:lnTo>
                    <a:pt x="5435251" y="2543987"/>
                  </a:lnTo>
                  <a:lnTo>
                    <a:pt x="5477009" y="2524948"/>
                  </a:lnTo>
                  <a:lnTo>
                    <a:pt x="5514419" y="2499552"/>
                  </a:lnTo>
                  <a:lnTo>
                    <a:pt x="5546725" y="2468523"/>
                  </a:lnTo>
                  <a:lnTo>
                    <a:pt x="5573170" y="2432589"/>
                  </a:lnTo>
                  <a:lnTo>
                    <a:pt x="5592996" y="2392475"/>
                  </a:lnTo>
                  <a:lnTo>
                    <a:pt x="5605447" y="2348907"/>
                  </a:lnTo>
                  <a:lnTo>
                    <a:pt x="5609766" y="2302610"/>
                  </a:lnTo>
                  <a:lnTo>
                    <a:pt x="5609766" y="2512511"/>
                  </a:lnTo>
                  <a:lnTo>
                    <a:pt x="5555751" y="2562780"/>
                  </a:lnTo>
                  <a:lnTo>
                    <a:pt x="5516758" y="2588070"/>
                  </a:lnTo>
                  <a:lnTo>
                    <a:pt x="5474420" y="2608471"/>
                  </a:lnTo>
                  <a:lnTo>
                    <a:pt x="5429175" y="2623562"/>
                  </a:lnTo>
                  <a:lnTo>
                    <a:pt x="5381460" y="2632925"/>
                  </a:lnTo>
                  <a:lnTo>
                    <a:pt x="5331712" y="2636139"/>
                  </a:lnTo>
                  <a:lnTo>
                    <a:pt x="366648" y="2636139"/>
                  </a:lnTo>
                  <a:lnTo>
                    <a:pt x="316900" y="2632925"/>
                  </a:lnTo>
                  <a:lnTo>
                    <a:pt x="269185" y="2623562"/>
                  </a:lnTo>
                  <a:lnTo>
                    <a:pt x="223940" y="2608471"/>
                  </a:lnTo>
                  <a:lnTo>
                    <a:pt x="181602" y="2588070"/>
                  </a:lnTo>
                  <a:lnTo>
                    <a:pt x="142608" y="2562780"/>
                  </a:lnTo>
                  <a:lnTo>
                    <a:pt x="107395" y="2533021"/>
                  </a:lnTo>
                  <a:lnTo>
                    <a:pt x="88594" y="25125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91069" y="1216146"/>
              <a:ext cx="8083523" cy="508885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491825" y="2665158"/>
              <a:ext cx="5698490" cy="2636520"/>
            </a:xfrm>
            <a:custGeom>
              <a:avLst/>
              <a:gdLst/>
              <a:ahLst/>
              <a:cxnLst/>
              <a:rect l="l" t="t" r="r" b="b"/>
              <a:pathLst>
                <a:path w="5698490" h="2636520">
                  <a:moveTo>
                    <a:pt x="0" y="2284108"/>
                  </a:moveTo>
                  <a:lnTo>
                    <a:pt x="0" y="352156"/>
                  </a:lnTo>
                  <a:lnTo>
                    <a:pt x="3347" y="304365"/>
                  </a:lnTo>
                  <a:lnTo>
                    <a:pt x="13098" y="258530"/>
                  </a:lnTo>
                  <a:lnTo>
                    <a:pt x="28815" y="215070"/>
                  </a:lnTo>
                  <a:lnTo>
                    <a:pt x="50062" y="174404"/>
                  </a:lnTo>
                  <a:lnTo>
                    <a:pt x="76401" y="136952"/>
                  </a:lnTo>
                  <a:lnTo>
                    <a:pt x="107395" y="103134"/>
                  </a:lnTo>
                  <a:lnTo>
                    <a:pt x="142608" y="73368"/>
                  </a:lnTo>
                  <a:lnTo>
                    <a:pt x="181602" y="48073"/>
                  </a:lnTo>
                  <a:lnTo>
                    <a:pt x="223940" y="27670"/>
                  </a:lnTo>
                  <a:lnTo>
                    <a:pt x="269185" y="12577"/>
                  </a:lnTo>
                  <a:lnTo>
                    <a:pt x="316900" y="3214"/>
                  </a:lnTo>
                  <a:lnTo>
                    <a:pt x="366648" y="0"/>
                  </a:lnTo>
                  <a:lnTo>
                    <a:pt x="5331712" y="0"/>
                  </a:lnTo>
                  <a:lnTo>
                    <a:pt x="5381460" y="3214"/>
                  </a:lnTo>
                  <a:lnTo>
                    <a:pt x="5429175" y="12577"/>
                  </a:lnTo>
                  <a:lnTo>
                    <a:pt x="5474420" y="27670"/>
                  </a:lnTo>
                  <a:lnTo>
                    <a:pt x="5516758" y="48073"/>
                  </a:lnTo>
                  <a:lnTo>
                    <a:pt x="5555751" y="73368"/>
                  </a:lnTo>
                  <a:lnTo>
                    <a:pt x="5590964" y="103134"/>
                  </a:lnTo>
                  <a:lnTo>
                    <a:pt x="5621958" y="136952"/>
                  </a:lnTo>
                  <a:lnTo>
                    <a:pt x="5648298" y="174404"/>
                  </a:lnTo>
                  <a:lnTo>
                    <a:pt x="5669544" y="215070"/>
                  </a:lnTo>
                  <a:lnTo>
                    <a:pt x="5685262" y="258530"/>
                  </a:lnTo>
                  <a:lnTo>
                    <a:pt x="5695013" y="304365"/>
                  </a:lnTo>
                  <a:lnTo>
                    <a:pt x="5698360" y="352156"/>
                  </a:lnTo>
                  <a:lnTo>
                    <a:pt x="5698360" y="2284108"/>
                  </a:lnTo>
                  <a:lnTo>
                    <a:pt x="5695013" y="2331870"/>
                  </a:lnTo>
                  <a:lnTo>
                    <a:pt x="5685262" y="2377682"/>
                  </a:lnTo>
                  <a:lnTo>
                    <a:pt x="5669544" y="2421122"/>
                  </a:lnTo>
                  <a:lnTo>
                    <a:pt x="5648298" y="2461772"/>
                  </a:lnTo>
                  <a:lnTo>
                    <a:pt x="5621958" y="2499211"/>
                  </a:lnTo>
                  <a:lnTo>
                    <a:pt x="5609766" y="2512511"/>
                  </a:lnTo>
                  <a:lnTo>
                    <a:pt x="5609766" y="333529"/>
                  </a:lnTo>
                  <a:lnTo>
                    <a:pt x="5605447" y="287269"/>
                  </a:lnTo>
                  <a:lnTo>
                    <a:pt x="5592996" y="243730"/>
                  </a:lnTo>
                  <a:lnTo>
                    <a:pt x="5573170" y="203638"/>
                  </a:lnTo>
                  <a:lnTo>
                    <a:pt x="5546725" y="167719"/>
                  </a:lnTo>
                  <a:lnTo>
                    <a:pt x="5514419" y="136702"/>
                  </a:lnTo>
                  <a:lnTo>
                    <a:pt x="5477009" y="111312"/>
                  </a:lnTo>
                  <a:lnTo>
                    <a:pt x="5435251" y="92276"/>
                  </a:lnTo>
                  <a:lnTo>
                    <a:pt x="5389903" y="80322"/>
                  </a:lnTo>
                  <a:lnTo>
                    <a:pt x="5341722" y="76175"/>
                  </a:lnTo>
                  <a:lnTo>
                    <a:pt x="356638" y="76175"/>
                  </a:lnTo>
                  <a:lnTo>
                    <a:pt x="308456" y="80322"/>
                  </a:lnTo>
                  <a:lnTo>
                    <a:pt x="263108" y="92276"/>
                  </a:lnTo>
                  <a:lnTo>
                    <a:pt x="221351" y="111312"/>
                  </a:lnTo>
                  <a:lnTo>
                    <a:pt x="183940" y="136702"/>
                  </a:lnTo>
                  <a:lnTo>
                    <a:pt x="151634" y="167719"/>
                  </a:lnTo>
                  <a:lnTo>
                    <a:pt x="125189" y="203638"/>
                  </a:lnTo>
                  <a:lnTo>
                    <a:pt x="105363" y="243730"/>
                  </a:lnTo>
                  <a:lnTo>
                    <a:pt x="92912" y="287269"/>
                  </a:lnTo>
                  <a:lnTo>
                    <a:pt x="88594" y="333529"/>
                  </a:lnTo>
                  <a:lnTo>
                    <a:pt x="88594" y="2512511"/>
                  </a:lnTo>
                  <a:lnTo>
                    <a:pt x="76401" y="2499211"/>
                  </a:lnTo>
                  <a:lnTo>
                    <a:pt x="50062" y="2461772"/>
                  </a:lnTo>
                  <a:lnTo>
                    <a:pt x="28815" y="2421122"/>
                  </a:lnTo>
                  <a:lnTo>
                    <a:pt x="13098" y="2377682"/>
                  </a:lnTo>
                  <a:lnTo>
                    <a:pt x="3347" y="2331870"/>
                  </a:lnTo>
                  <a:lnTo>
                    <a:pt x="0" y="2284108"/>
                  </a:lnTo>
                  <a:close/>
                </a:path>
                <a:path w="5698490" h="2636520">
                  <a:moveTo>
                    <a:pt x="5407050" y="1838362"/>
                  </a:moveTo>
                  <a:lnTo>
                    <a:pt x="5407050" y="791043"/>
                  </a:lnTo>
                  <a:lnTo>
                    <a:pt x="5410341" y="759726"/>
                  </a:lnTo>
                  <a:lnTo>
                    <a:pt x="5434707" y="704116"/>
                  </a:lnTo>
                  <a:lnTo>
                    <a:pt x="5478487" y="662134"/>
                  </a:lnTo>
                  <a:lnTo>
                    <a:pt x="5536424" y="638733"/>
                  </a:lnTo>
                  <a:lnTo>
                    <a:pt x="5569097" y="635572"/>
                  </a:lnTo>
                  <a:lnTo>
                    <a:pt x="5584023" y="632665"/>
                  </a:lnTo>
                  <a:lnTo>
                    <a:pt x="5596248" y="624731"/>
                  </a:lnTo>
                  <a:lnTo>
                    <a:pt x="5604486" y="613021"/>
                  </a:lnTo>
                  <a:lnTo>
                    <a:pt x="5607515" y="598693"/>
                  </a:lnTo>
                  <a:lnTo>
                    <a:pt x="5609766" y="598693"/>
                  </a:lnTo>
                  <a:lnTo>
                    <a:pt x="5609766" y="2030838"/>
                  </a:lnTo>
                  <a:lnTo>
                    <a:pt x="5607515" y="2030838"/>
                  </a:lnTo>
                  <a:lnTo>
                    <a:pt x="5606722" y="2023387"/>
                  </a:lnTo>
                  <a:lnTo>
                    <a:pt x="5604461" y="2016451"/>
                  </a:lnTo>
                  <a:lnTo>
                    <a:pt x="5569097" y="1993834"/>
                  </a:lnTo>
                  <a:lnTo>
                    <a:pt x="5517886" y="1985912"/>
                  </a:lnTo>
                  <a:lnTo>
                    <a:pt x="5473404" y="1963848"/>
                  </a:lnTo>
                  <a:lnTo>
                    <a:pt x="5438322" y="1930199"/>
                  </a:lnTo>
                  <a:lnTo>
                    <a:pt x="5415313" y="1887518"/>
                  </a:lnTo>
                  <a:lnTo>
                    <a:pt x="5407050" y="1838362"/>
                  </a:lnTo>
                  <a:close/>
                </a:path>
                <a:path w="5698490" h="2636520">
                  <a:moveTo>
                    <a:pt x="88594" y="2512511"/>
                  </a:moveTo>
                  <a:lnTo>
                    <a:pt x="88594" y="2302610"/>
                  </a:lnTo>
                  <a:lnTo>
                    <a:pt x="92912" y="2348907"/>
                  </a:lnTo>
                  <a:lnTo>
                    <a:pt x="105363" y="2392475"/>
                  </a:lnTo>
                  <a:lnTo>
                    <a:pt x="125189" y="2432589"/>
                  </a:lnTo>
                  <a:lnTo>
                    <a:pt x="151634" y="2468523"/>
                  </a:lnTo>
                  <a:lnTo>
                    <a:pt x="183940" y="2499552"/>
                  </a:lnTo>
                  <a:lnTo>
                    <a:pt x="221351" y="2524948"/>
                  </a:lnTo>
                  <a:lnTo>
                    <a:pt x="263108" y="2543987"/>
                  </a:lnTo>
                  <a:lnTo>
                    <a:pt x="308456" y="2555943"/>
                  </a:lnTo>
                  <a:lnTo>
                    <a:pt x="356638" y="2560089"/>
                  </a:lnTo>
                  <a:lnTo>
                    <a:pt x="5341722" y="2560089"/>
                  </a:lnTo>
                  <a:lnTo>
                    <a:pt x="5389903" y="2555943"/>
                  </a:lnTo>
                  <a:lnTo>
                    <a:pt x="5435251" y="2543987"/>
                  </a:lnTo>
                  <a:lnTo>
                    <a:pt x="5477009" y="2524948"/>
                  </a:lnTo>
                  <a:lnTo>
                    <a:pt x="5514419" y="2499552"/>
                  </a:lnTo>
                  <a:lnTo>
                    <a:pt x="5546725" y="2468523"/>
                  </a:lnTo>
                  <a:lnTo>
                    <a:pt x="5573170" y="2432589"/>
                  </a:lnTo>
                  <a:lnTo>
                    <a:pt x="5592996" y="2392475"/>
                  </a:lnTo>
                  <a:lnTo>
                    <a:pt x="5605447" y="2348907"/>
                  </a:lnTo>
                  <a:lnTo>
                    <a:pt x="5609766" y="2302610"/>
                  </a:lnTo>
                  <a:lnTo>
                    <a:pt x="5609766" y="2512511"/>
                  </a:lnTo>
                  <a:lnTo>
                    <a:pt x="5555751" y="2562780"/>
                  </a:lnTo>
                  <a:lnTo>
                    <a:pt x="5516758" y="2588070"/>
                  </a:lnTo>
                  <a:lnTo>
                    <a:pt x="5474420" y="2608471"/>
                  </a:lnTo>
                  <a:lnTo>
                    <a:pt x="5429175" y="2623562"/>
                  </a:lnTo>
                  <a:lnTo>
                    <a:pt x="5381460" y="2632925"/>
                  </a:lnTo>
                  <a:lnTo>
                    <a:pt x="5331712" y="2636139"/>
                  </a:lnTo>
                  <a:lnTo>
                    <a:pt x="366648" y="2636139"/>
                  </a:lnTo>
                  <a:lnTo>
                    <a:pt x="316900" y="2632925"/>
                  </a:lnTo>
                  <a:lnTo>
                    <a:pt x="269185" y="2623562"/>
                  </a:lnTo>
                  <a:lnTo>
                    <a:pt x="223940" y="2608471"/>
                  </a:lnTo>
                  <a:lnTo>
                    <a:pt x="181602" y="2588070"/>
                  </a:lnTo>
                  <a:lnTo>
                    <a:pt x="142608" y="2562780"/>
                  </a:lnTo>
                  <a:lnTo>
                    <a:pt x="107395" y="2533021"/>
                  </a:lnTo>
                  <a:lnTo>
                    <a:pt x="88594" y="25125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939967" y="7390593"/>
            <a:ext cx="8371205" cy="11664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500" spc="-70" dirty="0">
                <a:solidFill>
                  <a:srgbClr val="E4366B"/>
                </a:solidFill>
                <a:latin typeface="Verdana"/>
                <a:cs typeface="Verdana"/>
              </a:rPr>
              <a:t>Link</a:t>
            </a:r>
            <a:r>
              <a:rPr sz="2500" spc="-415" dirty="0">
                <a:solidFill>
                  <a:srgbClr val="E4366B"/>
                </a:solidFill>
                <a:latin typeface="Verdana"/>
                <a:cs typeface="Verdana"/>
              </a:rPr>
              <a:t> </a:t>
            </a:r>
            <a:r>
              <a:rPr sz="2500" spc="-45" dirty="0">
                <a:solidFill>
                  <a:srgbClr val="E4366B"/>
                </a:solidFill>
                <a:latin typeface="Verdana"/>
                <a:cs typeface="Verdana"/>
              </a:rPr>
              <a:t>to</a:t>
            </a:r>
            <a:r>
              <a:rPr sz="2500" spc="-415" dirty="0">
                <a:solidFill>
                  <a:srgbClr val="E4366B"/>
                </a:solidFill>
                <a:latin typeface="Verdana"/>
                <a:cs typeface="Verdana"/>
              </a:rPr>
              <a:t> </a:t>
            </a:r>
            <a:r>
              <a:rPr sz="2500" spc="-65" dirty="0">
                <a:solidFill>
                  <a:srgbClr val="E4366B"/>
                </a:solidFill>
                <a:latin typeface="Verdana"/>
                <a:cs typeface="Verdana"/>
              </a:rPr>
              <a:t>Longform</a:t>
            </a:r>
            <a:r>
              <a:rPr sz="2500" spc="-409" dirty="0">
                <a:solidFill>
                  <a:srgbClr val="E4366B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E4366B"/>
                </a:solidFill>
                <a:latin typeface="Verdana"/>
                <a:cs typeface="Verdana"/>
              </a:rPr>
              <a:t>Content</a:t>
            </a:r>
            <a:endParaRPr sz="2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410"/>
              </a:spcBef>
            </a:pP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In</a:t>
            </a:r>
            <a:r>
              <a:rPr sz="1800" spc="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addition</a:t>
            </a:r>
            <a:r>
              <a:rPr sz="1800" spc="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1800" spc="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8</a:t>
            </a:r>
            <a:r>
              <a:rPr sz="1800" spc="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second</a:t>
            </a:r>
            <a:r>
              <a:rPr sz="1800" spc="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vertical</a:t>
            </a:r>
            <a:r>
              <a:rPr sz="1800" spc="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scrolling</a:t>
            </a:r>
            <a:r>
              <a:rPr sz="1800" spc="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Keeks,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34"/>
              </a:spcBef>
            </a:pPr>
            <a:r>
              <a:rPr sz="1800" spc="-40" dirty="0">
                <a:solidFill>
                  <a:srgbClr val="131E39"/>
                </a:solidFill>
                <a:latin typeface="Arial"/>
                <a:cs typeface="Arial"/>
              </a:rPr>
              <a:t>Keek</a:t>
            </a:r>
            <a:r>
              <a:rPr sz="1800" spc="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also</a:t>
            </a:r>
            <a:r>
              <a:rPr sz="1800" spc="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allows</a:t>
            </a:r>
            <a:r>
              <a:rPr sz="1800" spc="2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user</a:t>
            </a:r>
            <a:r>
              <a:rPr sz="1800" spc="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1800" spc="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enjoy</a:t>
            </a:r>
            <a:r>
              <a:rPr sz="1800" spc="2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beautiful</a:t>
            </a:r>
            <a:r>
              <a:rPr sz="1800" spc="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high-deﬁnition</a:t>
            </a:r>
            <a:r>
              <a:rPr sz="1800" spc="2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landscape-oriented</a:t>
            </a:r>
            <a:r>
              <a:rPr sz="1800" spc="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videos.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486743" y="414484"/>
            <a:ext cx="4942840" cy="7727950"/>
            <a:chOff x="5486743" y="414484"/>
            <a:chExt cx="4942840" cy="772795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6743" y="414484"/>
              <a:ext cx="4942257" cy="772751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025963" y="2086264"/>
              <a:ext cx="2167890" cy="3497579"/>
            </a:xfrm>
            <a:custGeom>
              <a:avLst/>
              <a:gdLst/>
              <a:ahLst/>
              <a:cxnLst/>
              <a:rect l="l" t="t" r="r" b="b"/>
              <a:pathLst>
                <a:path w="2167890" h="3497579">
                  <a:moveTo>
                    <a:pt x="2167473" y="3497275"/>
                  </a:moveTo>
                  <a:lnTo>
                    <a:pt x="0" y="3497275"/>
                  </a:lnTo>
                  <a:lnTo>
                    <a:pt x="0" y="0"/>
                  </a:lnTo>
                  <a:lnTo>
                    <a:pt x="2167473" y="0"/>
                  </a:lnTo>
                  <a:lnTo>
                    <a:pt x="2167473" y="3497275"/>
                  </a:lnTo>
                  <a:close/>
                </a:path>
              </a:pathLst>
            </a:custGeom>
            <a:solidFill>
              <a:srgbClr val="131E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88259" y="2877654"/>
              <a:ext cx="431800" cy="280670"/>
            </a:xfrm>
            <a:custGeom>
              <a:avLst/>
              <a:gdLst/>
              <a:ahLst/>
              <a:cxnLst/>
              <a:rect l="l" t="t" r="r" b="b"/>
              <a:pathLst>
                <a:path w="431800" h="280669">
                  <a:moveTo>
                    <a:pt x="199616" y="215794"/>
                  </a:moveTo>
                  <a:lnTo>
                    <a:pt x="107902" y="215794"/>
                  </a:lnTo>
                  <a:lnTo>
                    <a:pt x="86339" y="213821"/>
                  </a:lnTo>
                  <a:lnTo>
                    <a:pt x="48168" y="198040"/>
                  </a:lnTo>
                  <a:lnTo>
                    <a:pt x="17753" y="167625"/>
                  </a:lnTo>
                  <a:lnTo>
                    <a:pt x="1972" y="129454"/>
                  </a:lnTo>
                  <a:lnTo>
                    <a:pt x="0" y="107892"/>
                  </a:lnTo>
                  <a:lnTo>
                    <a:pt x="1972" y="86329"/>
                  </a:lnTo>
                  <a:lnTo>
                    <a:pt x="17753" y="48162"/>
                  </a:lnTo>
                  <a:lnTo>
                    <a:pt x="48168" y="17749"/>
                  </a:lnTo>
                  <a:lnTo>
                    <a:pt x="86339" y="1971"/>
                  </a:lnTo>
                  <a:lnTo>
                    <a:pt x="107902" y="0"/>
                  </a:lnTo>
                  <a:lnTo>
                    <a:pt x="199616" y="0"/>
                  </a:lnTo>
                  <a:lnTo>
                    <a:pt x="199616" y="32365"/>
                  </a:lnTo>
                  <a:lnTo>
                    <a:pt x="107902" y="32365"/>
                  </a:lnTo>
                  <a:lnTo>
                    <a:pt x="92830" y="33747"/>
                  </a:lnTo>
                  <a:lnTo>
                    <a:pt x="54490" y="54480"/>
                  </a:lnTo>
                  <a:lnTo>
                    <a:pt x="33758" y="92821"/>
                  </a:lnTo>
                  <a:lnTo>
                    <a:pt x="32375" y="107892"/>
                  </a:lnTo>
                  <a:lnTo>
                    <a:pt x="33758" y="122968"/>
                  </a:lnTo>
                  <a:lnTo>
                    <a:pt x="54490" y="161303"/>
                  </a:lnTo>
                  <a:lnTo>
                    <a:pt x="92830" y="182045"/>
                  </a:lnTo>
                  <a:lnTo>
                    <a:pt x="107902" y="183428"/>
                  </a:lnTo>
                  <a:lnTo>
                    <a:pt x="199616" y="183428"/>
                  </a:lnTo>
                  <a:lnTo>
                    <a:pt x="199616" y="215794"/>
                  </a:lnTo>
                  <a:close/>
                </a:path>
                <a:path w="431800" h="280669">
                  <a:moveTo>
                    <a:pt x="431599" y="107892"/>
                  </a:moveTo>
                  <a:lnTo>
                    <a:pt x="399233" y="107892"/>
                  </a:lnTo>
                  <a:lnTo>
                    <a:pt x="397851" y="92821"/>
                  </a:lnTo>
                  <a:lnTo>
                    <a:pt x="393703" y="78896"/>
                  </a:lnTo>
                  <a:lnTo>
                    <a:pt x="365478" y="44804"/>
                  </a:lnTo>
                  <a:lnTo>
                    <a:pt x="323696" y="32365"/>
                  </a:lnTo>
                  <a:lnTo>
                    <a:pt x="231982" y="32365"/>
                  </a:lnTo>
                  <a:lnTo>
                    <a:pt x="231982" y="0"/>
                  </a:lnTo>
                  <a:lnTo>
                    <a:pt x="323696" y="0"/>
                  </a:lnTo>
                  <a:lnTo>
                    <a:pt x="345261" y="1971"/>
                  </a:lnTo>
                  <a:lnTo>
                    <a:pt x="383434" y="17749"/>
                  </a:lnTo>
                  <a:lnTo>
                    <a:pt x="413845" y="48162"/>
                  </a:lnTo>
                  <a:lnTo>
                    <a:pt x="429626" y="86329"/>
                  </a:lnTo>
                  <a:lnTo>
                    <a:pt x="431599" y="107892"/>
                  </a:lnTo>
                  <a:close/>
                </a:path>
                <a:path w="431800" h="280669">
                  <a:moveTo>
                    <a:pt x="298880" y="124079"/>
                  </a:moveTo>
                  <a:lnTo>
                    <a:pt x="131639" y="124079"/>
                  </a:lnTo>
                  <a:lnTo>
                    <a:pt x="131639" y="91714"/>
                  </a:lnTo>
                  <a:lnTo>
                    <a:pt x="298880" y="91714"/>
                  </a:lnTo>
                  <a:lnTo>
                    <a:pt x="298880" y="124079"/>
                  </a:lnTo>
                  <a:close/>
                </a:path>
                <a:path w="431800" h="280669">
                  <a:moveTo>
                    <a:pt x="366323" y="183428"/>
                  </a:moveTo>
                  <a:lnTo>
                    <a:pt x="333947" y="183428"/>
                  </a:lnTo>
                  <a:lnTo>
                    <a:pt x="333947" y="118687"/>
                  </a:lnTo>
                  <a:lnTo>
                    <a:pt x="366323" y="118687"/>
                  </a:lnTo>
                  <a:lnTo>
                    <a:pt x="366323" y="183428"/>
                  </a:lnTo>
                  <a:close/>
                </a:path>
                <a:path w="431800" h="280669">
                  <a:moveTo>
                    <a:pt x="431065" y="215794"/>
                  </a:moveTo>
                  <a:lnTo>
                    <a:pt x="269216" y="215794"/>
                  </a:lnTo>
                  <a:lnTo>
                    <a:pt x="269216" y="183428"/>
                  </a:lnTo>
                  <a:lnTo>
                    <a:pt x="431065" y="183428"/>
                  </a:lnTo>
                  <a:lnTo>
                    <a:pt x="431065" y="215794"/>
                  </a:lnTo>
                  <a:close/>
                </a:path>
                <a:path w="431800" h="280669">
                  <a:moveTo>
                    <a:pt x="366323" y="280535"/>
                  </a:moveTo>
                  <a:lnTo>
                    <a:pt x="333947" y="280535"/>
                  </a:lnTo>
                  <a:lnTo>
                    <a:pt x="333947" y="215794"/>
                  </a:lnTo>
                  <a:lnTo>
                    <a:pt x="366323" y="215794"/>
                  </a:lnTo>
                  <a:lnTo>
                    <a:pt x="366323" y="280535"/>
                  </a:lnTo>
                  <a:close/>
                </a:path>
              </a:pathLst>
            </a:custGeom>
            <a:solidFill>
              <a:srgbClr val="FF3C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162035" y="4513277"/>
            <a:ext cx="59690" cy="1511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800" spc="45" dirty="0">
                <a:solidFill>
                  <a:srgbClr val="EDEFF6"/>
                </a:solidFill>
                <a:latin typeface="Arial"/>
                <a:cs typeface="Arial"/>
              </a:rPr>
              <a:t>t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25964" y="2086264"/>
            <a:ext cx="2167890" cy="34975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50">
              <a:latin typeface="Times New Roman"/>
              <a:cs typeface="Times New Roman"/>
            </a:endParaRPr>
          </a:p>
          <a:p>
            <a:pPr marL="161925">
              <a:lnSpc>
                <a:spcPts val="2795"/>
              </a:lnSpc>
            </a:pPr>
            <a:r>
              <a:rPr sz="26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Link</a:t>
            </a:r>
            <a:endParaRPr sz="2600">
              <a:latin typeface="Lucida Sans Unicode"/>
              <a:cs typeface="Lucida Sans Unicode"/>
            </a:endParaRPr>
          </a:p>
          <a:p>
            <a:pPr marL="161925">
              <a:lnSpc>
                <a:spcPts val="2795"/>
              </a:lnSpc>
            </a:pPr>
            <a:r>
              <a:rPr sz="2600" dirty="0">
                <a:solidFill>
                  <a:srgbClr val="FFFFFF"/>
                </a:solidFill>
                <a:latin typeface="Lucida Sans Unicode"/>
                <a:cs typeface="Lucida Sans Unicode"/>
              </a:rPr>
              <a:t>A</a:t>
            </a:r>
            <a:r>
              <a:rPr sz="2600" spc="-409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Video</a:t>
            </a:r>
            <a:endParaRPr sz="2600">
              <a:latin typeface="Lucida Sans Unicode"/>
              <a:cs typeface="Lucida Sans Unicode"/>
            </a:endParaRPr>
          </a:p>
          <a:p>
            <a:pPr marL="161925" marR="29845">
              <a:lnSpc>
                <a:spcPct val="111600"/>
              </a:lnSpc>
              <a:spcBef>
                <a:spcPts val="1355"/>
              </a:spcBef>
            </a:pPr>
            <a:r>
              <a:rPr sz="800" spc="-35" dirty="0">
                <a:solidFill>
                  <a:srgbClr val="EDEFF6"/>
                </a:solidFill>
                <a:latin typeface="Arial"/>
                <a:cs typeface="Arial"/>
              </a:rPr>
              <a:t>You </a:t>
            </a:r>
            <a:r>
              <a:rPr sz="800" dirty="0">
                <a:solidFill>
                  <a:srgbClr val="EDEFF6"/>
                </a:solidFill>
                <a:latin typeface="Arial"/>
                <a:cs typeface="Arial"/>
              </a:rPr>
              <a:t>now</a:t>
            </a:r>
            <a:r>
              <a:rPr sz="800" spc="-35" dirty="0">
                <a:solidFill>
                  <a:srgbClr val="EDEFF6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EDEFF6"/>
                </a:solidFill>
                <a:latin typeface="Arial"/>
                <a:cs typeface="Arial"/>
              </a:rPr>
              <a:t>have </a:t>
            </a:r>
            <a:r>
              <a:rPr sz="800" spc="-10" dirty="0">
                <a:solidFill>
                  <a:srgbClr val="EDEFF6"/>
                </a:solidFill>
                <a:latin typeface="Arial"/>
                <a:cs typeface="Arial"/>
              </a:rPr>
              <a:t>the</a:t>
            </a:r>
            <a:r>
              <a:rPr sz="800" spc="-35" dirty="0">
                <a:solidFill>
                  <a:srgbClr val="EDEFF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EDEFF6"/>
                </a:solidFill>
                <a:latin typeface="Arial"/>
                <a:cs typeface="Arial"/>
              </a:rPr>
              <a:t>ability</a:t>
            </a:r>
            <a:r>
              <a:rPr sz="800" spc="-35" dirty="0">
                <a:solidFill>
                  <a:srgbClr val="EDEFF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EDEFF6"/>
                </a:solidFill>
                <a:latin typeface="Arial"/>
                <a:cs typeface="Arial"/>
              </a:rPr>
              <a:t>to</a:t>
            </a:r>
            <a:r>
              <a:rPr sz="800" spc="-30" dirty="0">
                <a:solidFill>
                  <a:srgbClr val="EDEFF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EDEFF6"/>
                </a:solidFill>
                <a:latin typeface="Arial"/>
                <a:cs typeface="Arial"/>
              </a:rPr>
              <a:t>link</a:t>
            </a:r>
            <a:r>
              <a:rPr sz="800" spc="-35" dirty="0">
                <a:solidFill>
                  <a:srgbClr val="EDEFF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EDEFF6"/>
                </a:solidFill>
                <a:latin typeface="Arial"/>
                <a:cs typeface="Arial"/>
              </a:rPr>
              <a:t>another</a:t>
            </a:r>
            <a:r>
              <a:rPr sz="800" spc="-35" dirty="0">
                <a:solidFill>
                  <a:srgbClr val="EDEFF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EDEFF6"/>
                </a:solidFill>
                <a:latin typeface="Arial"/>
                <a:cs typeface="Arial"/>
              </a:rPr>
              <a:t>video </a:t>
            </a:r>
            <a:r>
              <a:rPr sz="800" dirty="0">
                <a:solidFill>
                  <a:srgbClr val="EDEFF6"/>
                </a:solidFill>
                <a:latin typeface="Arial"/>
                <a:cs typeface="Arial"/>
              </a:rPr>
              <a:t>to</a:t>
            </a:r>
            <a:r>
              <a:rPr sz="800" spc="-35" dirty="0">
                <a:solidFill>
                  <a:srgbClr val="EDEFF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EDEFF6"/>
                </a:solidFill>
                <a:latin typeface="Arial"/>
                <a:cs typeface="Arial"/>
              </a:rPr>
              <a:t>your</a:t>
            </a:r>
            <a:r>
              <a:rPr sz="800" spc="-30" dirty="0">
                <a:solidFill>
                  <a:srgbClr val="EDEFF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EDEFF6"/>
                </a:solidFill>
                <a:latin typeface="Arial"/>
                <a:cs typeface="Arial"/>
              </a:rPr>
              <a:t>8</a:t>
            </a:r>
            <a:r>
              <a:rPr sz="800" spc="-35" dirty="0">
                <a:solidFill>
                  <a:srgbClr val="EDEFF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EDEFF6"/>
                </a:solidFill>
                <a:latin typeface="Arial"/>
                <a:cs typeface="Arial"/>
              </a:rPr>
              <a:t>second</a:t>
            </a:r>
            <a:r>
              <a:rPr sz="800" spc="-30" dirty="0">
                <a:solidFill>
                  <a:srgbClr val="EDEFF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EDEFF6"/>
                </a:solidFill>
                <a:latin typeface="Arial"/>
                <a:cs typeface="Arial"/>
              </a:rPr>
              <a:t>post.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00">
              <a:latin typeface="Arial"/>
              <a:cs typeface="Arial"/>
            </a:endParaRPr>
          </a:p>
          <a:p>
            <a:pPr marL="161925" marR="8255">
              <a:lnSpc>
                <a:spcPct val="111600"/>
              </a:lnSpc>
            </a:pPr>
            <a:r>
              <a:rPr sz="800" spc="-35" dirty="0">
                <a:solidFill>
                  <a:srgbClr val="EDEFF6"/>
                </a:solidFill>
                <a:latin typeface="Arial"/>
                <a:cs typeface="Arial"/>
              </a:rPr>
              <a:t>Use</a:t>
            </a:r>
            <a:r>
              <a:rPr sz="800" spc="-40" dirty="0">
                <a:solidFill>
                  <a:srgbClr val="EDEFF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EDEFF6"/>
                </a:solidFill>
                <a:latin typeface="Arial"/>
                <a:cs typeface="Arial"/>
              </a:rPr>
              <a:t>your</a:t>
            </a:r>
            <a:r>
              <a:rPr sz="800" spc="-35" dirty="0">
                <a:solidFill>
                  <a:srgbClr val="EDEFF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EDEFF6"/>
                </a:solidFill>
                <a:latin typeface="Arial"/>
                <a:cs typeface="Arial"/>
              </a:rPr>
              <a:t>post</a:t>
            </a:r>
            <a:r>
              <a:rPr sz="800" spc="-35" dirty="0">
                <a:solidFill>
                  <a:srgbClr val="EDEFF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EDEFF6"/>
                </a:solidFill>
                <a:latin typeface="Arial"/>
                <a:cs typeface="Arial"/>
              </a:rPr>
              <a:t>as</a:t>
            </a:r>
            <a:r>
              <a:rPr sz="800" spc="-40" dirty="0">
                <a:solidFill>
                  <a:srgbClr val="EDEFF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EDEFF6"/>
                </a:solidFill>
                <a:latin typeface="Arial"/>
                <a:cs typeface="Arial"/>
              </a:rPr>
              <a:t>a</a:t>
            </a:r>
            <a:r>
              <a:rPr sz="800" spc="-35" dirty="0">
                <a:solidFill>
                  <a:srgbClr val="EDEFF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EDEFF6"/>
                </a:solidFill>
                <a:latin typeface="Arial"/>
                <a:cs typeface="Arial"/>
              </a:rPr>
              <a:t>trailer</a:t>
            </a:r>
            <a:r>
              <a:rPr sz="800" spc="-35" dirty="0">
                <a:solidFill>
                  <a:srgbClr val="EDEFF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EDEFF6"/>
                </a:solidFill>
                <a:latin typeface="Arial"/>
                <a:cs typeface="Arial"/>
              </a:rPr>
              <a:t>for</a:t>
            </a:r>
            <a:r>
              <a:rPr sz="800" spc="-35" dirty="0">
                <a:solidFill>
                  <a:srgbClr val="EDEFF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EDEFF6"/>
                </a:solidFill>
                <a:latin typeface="Arial"/>
                <a:cs typeface="Arial"/>
              </a:rPr>
              <a:t>other</a:t>
            </a:r>
            <a:r>
              <a:rPr sz="800" spc="-35" dirty="0">
                <a:solidFill>
                  <a:srgbClr val="EDEFF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EDEFF6"/>
                </a:solidFill>
                <a:latin typeface="Arial"/>
                <a:cs typeface="Arial"/>
              </a:rPr>
              <a:t>long</a:t>
            </a:r>
            <a:r>
              <a:rPr sz="800" spc="-35" dirty="0">
                <a:solidFill>
                  <a:srgbClr val="EDEFF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EDEFF6"/>
                </a:solidFill>
                <a:latin typeface="Arial"/>
                <a:cs typeface="Arial"/>
              </a:rPr>
              <a:t>forma </a:t>
            </a:r>
            <a:r>
              <a:rPr sz="800" dirty="0">
                <a:solidFill>
                  <a:srgbClr val="EDEFF6"/>
                </a:solidFill>
                <a:latin typeface="Arial"/>
                <a:cs typeface="Arial"/>
              </a:rPr>
              <a:t>content</a:t>
            </a:r>
            <a:r>
              <a:rPr sz="800" spc="-45" dirty="0">
                <a:solidFill>
                  <a:srgbClr val="EDEFF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EDEFF6"/>
                </a:solidFill>
                <a:latin typeface="Arial"/>
                <a:cs typeface="Arial"/>
              </a:rPr>
              <a:t>up</a:t>
            </a:r>
            <a:r>
              <a:rPr sz="800" spc="-45" dirty="0">
                <a:solidFill>
                  <a:srgbClr val="EDEFF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EDEFF6"/>
                </a:solidFill>
                <a:latin typeface="Arial"/>
                <a:cs typeface="Arial"/>
              </a:rPr>
              <a:t>to</a:t>
            </a:r>
            <a:r>
              <a:rPr sz="800" spc="-40" dirty="0">
                <a:solidFill>
                  <a:srgbClr val="EDEFF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EDEFF6"/>
                </a:solidFill>
                <a:latin typeface="Arial"/>
                <a:cs typeface="Arial"/>
              </a:rPr>
              <a:t>60</a:t>
            </a:r>
            <a:r>
              <a:rPr sz="800" spc="-50" dirty="0">
                <a:solidFill>
                  <a:srgbClr val="EDEFF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EDEFF6"/>
                </a:solidFill>
                <a:latin typeface="Arial"/>
                <a:cs typeface="Arial"/>
              </a:rPr>
              <a:t>minutes.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876160" y="1800992"/>
            <a:ext cx="2561590" cy="5303520"/>
          </a:xfrm>
          <a:custGeom>
            <a:avLst/>
            <a:gdLst/>
            <a:ahLst/>
            <a:cxnLst/>
            <a:rect l="l" t="t" r="r" b="b"/>
            <a:pathLst>
              <a:path w="2561590" h="5303520">
                <a:moveTo>
                  <a:pt x="2219293" y="5302969"/>
                </a:moveTo>
                <a:lnTo>
                  <a:pt x="342157" y="5302969"/>
                </a:lnTo>
                <a:lnTo>
                  <a:pt x="295721" y="5299854"/>
                </a:lnTo>
                <a:lnTo>
                  <a:pt x="251187" y="5290780"/>
                </a:lnTo>
                <a:lnTo>
                  <a:pt x="208960" y="5276153"/>
                </a:lnTo>
                <a:lnTo>
                  <a:pt x="169449" y="5256380"/>
                </a:lnTo>
                <a:lnTo>
                  <a:pt x="133061" y="5231869"/>
                </a:lnTo>
                <a:lnTo>
                  <a:pt x="100203" y="5203026"/>
                </a:lnTo>
                <a:lnTo>
                  <a:pt x="71283" y="5170257"/>
                </a:lnTo>
                <a:lnTo>
                  <a:pt x="46707" y="5133969"/>
                </a:lnTo>
                <a:lnTo>
                  <a:pt x="26883" y="5094569"/>
                </a:lnTo>
                <a:lnTo>
                  <a:pt x="12220" y="5052464"/>
                </a:lnTo>
                <a:lnTo>
                  <a:pt x="3122" y="5008060"/>
                </a:lnTo>
                <a:lnTo>
                  <a:pt x="0" y="4961765"/>
                </a:lnTo>
                <a:lnTo>
                  <a:pt x="0" y="341204"/>
                </a:lnTo>
                <a:lnTo>
                  <a:pt x="3122" y="294908"/>
                </a:lnTo>
                <a:lnTo>
                  <a:pt x="12220" y="250505"/>
                </a:lnTo>
                <a:lnTo>
                  <a:pt x="26883" y="208399"/>
                </a:lnTo>
                <a:lnTo>
                  <a:pt x="46707" y="169000"/>
                </a:lnTo>
                <a:lnTo>
                  <a:pt x="71283" y="132712"/>
                </a:lnTo>
                <a:lnTo>
                  <a:pt x="100203" y="99943"/>
                </a:lnTo>
                <a:lnTo>
                  <a:pt x="133061" y="71099"/>
                </a:lnTo>
                <a:lnTo>
                  <a:pt x="169449" y="46588"/>
                </a:lnTo>
                <a:lnTo>
                  <a:pt x="208960" y="26816"/>
                </a:lnTo>
                <a:lnTo>
                  <a:pt x="251187" y="12189"/>
                </a:lnTo>
                <a:lnTo>
                  <a:pt x="295721" y="3115"/>
                </a:lnTo>
                <a:lnTo>
                  <a:pt x="342157" y="0"/>
                </a:lnTo>
                <a:lnTo>
                  <a:pt x="2219293" y="0"/>
                </a:lnTo>
                <a:lnTo>
                  <a:pt x="2265700" y="3115"/>
                </a:lnTo>
                <a:lnTo>
                  <a:pt x="2310211" y="12189"/>
                </a:lnTo>
                <a:lnTo>
                  <a:pt x="2352418" y="26816"/>
                </a:lnTo>
                <a:lnTo>
                  <a:pt x="2391915" y="46588"/>
                </a:lnTo>
                <a:lnTo>
                  <a:pt x="2428292" y="71099"/>
                </a:lnTo>
                <a:lnTo>
                  <a:pt x="2441216" y="82447"/>
                </a:lnTo>
                <a:lnTo>
                  <a:pt x="324063" y="82447"/>
                </a:lnTo>
                <a:lnTo>
                  <a:pt x="279115" y="86466"/>
                </a:lnTo>
                <a:lnTo>
                  <a:pt x="236811" y="98053"/>
                </a:lnTo>
                <a:lnTo>
                  <a:pt x="197856" y="116504"/>
                </a:lnTo>
                <a:lnTo>
                  <a:pt x="162956" y="141114"/>
                </a:lnTo>
                <a:lnTo>
                  <a:pt x="132818" y="171178"/>
                </a:lnTo>
                <a:lnTo>
                  <a:pt x="108148" y="205991"/>
                </a:lnTo>
                <a:lnTo>
                  <a:pt x="89652" y="244850"/>
                </a:lnTo>
                <a:lnTo>
                  <a:pt x="78036" y="287049"/>
                </a:lnTo>
                <a:lnTo>
                  <a:pt x="74008" y="331885"/>
                </a:lnTo>
                <a:lnTo>
                  <a:pt x="74008" y="4971084"/>
                </a:lnTo>
                <a:lnTo>
                  <a:pt x="78036" y="5015922"/>
                </a:lnTo>
                <a:lnTo>
                  <a:pt x="89652" y="5058123"/>
                </a:lnTo>
                <a:lnTo>
                  <a:pt x="108148" y="5096982"/>
                </a:lnTo>
                <a:lnTo>
                  <a:pt x="132818" y="5131795"/>
                </a:lnTo>
                <a:lnTo>
                  <a:pt x="162956" y="5161858"/>
                </a:lnTo>
                <a:lnTo>
                  <a:pt x="197856" y="5186467"/>
                </a:lnTo>
                <a:lnTo>
                  <a:pt x="236811" y="5204916"/>
                </a:lnTo>
                <a:lnTo>
                  <a:pt x="279115" y="5216503"/>
                </a:lnTo>
                <a:lnTo>
                  <a:pt x="324063" y="5220521"/>
                </a:lnTo>
                <a:lnTo>
                  <a:pt x="2441216" y="5220521"/>
                </a:lnTo>
                <a:lnTo>
                  <a:pt x="2428292" y="5231869"/>
                </a:lnTo>
                <a:lnTo>
                  <a:pt x="2391915" y="5256380"/>
                </a:lnTo>
                <a:lnTo>
                  <a:pt x="2352418" y="5276153"/>
                </a:lnTo>
                <a:lnTo>
                  <a:pt x="2310211" y="5290780"/>
                </a:lnTo>
                <a:lnTo>
                  <a:pt x="2265700" y="5299854"/>
                </a:lnTo>
                <a:lnTo>
                  <a:pt x="2219293" y="5302969"/>
                </a:lnTo>
                <a:close/>
              </a:path>
              <a:path w="2561590" h="5303520">
                <a:moveTo>
                  <a:pt x="1786196" y="271101"/>
                </a:moveTo>
                <a:lnTo>
                  <a:pt x="768594" y="271101"/>
                </a:lnTo>
                <a:lnTo>
                  <a:pt x="738165" y="268036"/>
                </a:lnTo>
                <a:lnTo>
                  <a:pt x="684135" y="245357"/>
                </a:lnTo>
                <a:lnTo>
                  <a:pt x="643343" y="204615"/>
                </a:lnTo>
                <a:lnTo>
                  <a:pt x="620612" y="150703"/>
                </a:lnTo>
                <a:lnTo>
                  <a:pt x="617541" y="120300"/>
                </a:lnTo>
                <a:lnTo>
                  <a:pt x="614715" y="106408"/>
                </a:lnTo>
                <a:lnTo>
                  <a:pt x="606994" y="95023"/>
                </a:lnTo>
                <a:lnTo>
                  <a:pt x="595622" y="87360"/>
                </a:lnTo>
                <a:lnTo>
                  <a:pt x="581699" y="84541"/>
                </a:lnTo>
                <a:lnTo>
                  <a:pt x="581699" y="82447"/>
                </a:lnTo>
                <a:lnTo>
                  <a:pt x="1973206" y="82447"/>
                </a:lnTo>
                <a:lnTo>
                  <a:pt x="1973206" y="84541"/>
                </a:lnTo>
                <a:lnTo>
                  <a:pt x="1965968" y="85279"/>
                </a:lnTo>
                <a:lnTo>
                  <a:pt x="1959230" y="87383"/>
                </a:lnTo>
                <a:lnTo>
                  <a:pt x="1937249" y="120300"/>
                </a:lnTo>
                <a:lnTo>
                  <a:pt x="1929552" y="167952"/>
                </a:lnTo>
                <a:lnTo>
                  <a:pt x="1908116" y="209347"/>
                </a:lnTo>
                <a:lnTo>
                  <a:pt x="1875423" y="241996"/>
                </a:lnTo>
                <a:lnTo>
                  <a:pt x="1833956" y="263410"/>
                </a:lnTo>
                <a:lnTo>
                  <a:pt x="1786196" y="271101"/>
                </a:lnTo>
                <a:close/>
              </a:path>
              <a:path w="2561590" h="5303520">
                <a:moveTo>
                  <a:pt x="2441216" y="5220521"/>
                </a:moveTo>
                <a:lnTo>
                  <a:pt x="2237272" y="5220521"/>
                </a:lnTo>
                <a:lnTo>
                  <a:pt x="2282253" y="5216503"/>
                </a:lnTo>
                <a:lnTo>
                  <a:pt x="2324585" y="5204916"/>
                </a:lnTo>
                <a:lnTo>
                  <a:pt x="2363560" y="5186467"/>
                </a:lnTo>
                <a:lnTo>
                  <a:pt x="2398474" y="5161858"/>
                </a:lnTo>
                <a:lnTo>
                  <a:pt x="2428622" y="5131795"/>
                </a:lnTo>
                <a:lnTo>
                  <a:pt x="2453298" y="5096982"/>
                </a:lnTo>
                <a:lnTo>
                  <a:pt x="2471797" y="5058123"/>
                </a:lnTo>
                <a:lnTo>
                  <a:pt x="2483413" y="5015922"/>
                </a:lnTo>
                <a:lnTo>
                  <a:pt x="2487442" y="4971084"/>
                </a:lnTo>
                <a:lnTo>
                  <a:pt x="2487442" y="331885"/>
                </a:lnTo>
                <a:lnTo>
                  <a:pt x="2483413" y="287049"/>
                </a:lnTo>
                <a:lnTo>
                  <a:pt x="2471797" y="244850"/>
                </a:lnTo>
                <a:lnTo>
                  <a:pt x="2453298" y="205991"/>
                </a:lnTo>
                <a:lnTo>
                  <a:pt x="2428622" y="171178"/>
                </a:lnTo>
                <a:lnTo>
                  <a:pt x="2398474" y="141114"/>
                </a:lnTo>
                <a:lnTo>
                  <a:pt x="2363560" y="116504"/>
                </a:lnTo>
                <a:lnTo>
                  <a:pt x="2324585" y="98053"/>
                </a:lnTo>
                <a:lnTo>
                  <a:pt x="2282253" y="86466"/>
                </a:lnTo>
                <a:lnTo>
                  <a:pt x="2237272" y="82447"/>
                </a:lnTo>
                <a:lnTo>
                  <a:pt x="2441216" y="82447"/>
                </a:lnTo>
                <a:lnTo>
                  <a:pt x="2490057" y="132712"/>
                </a:lnTo>
                <a:lnTo>
                  <a:pt x="2514630" y="169000"/>
                </a:lnTo>
                <a:lnTo>
                  <a:pt x="2534451" y="208399"/>
                </a:lnTo>
                <a:lnTo>
                  <a:pt x="2549115" y="250505"/>
                </a:lnTo>
                <a:lnTo>
                  <a:pt x="2558212" y="294908"/>
                </a:lnTo>
                <a:lnTo>
                  <a:pt x="2561335" y="341204"/>
                </a:lnTo>
                <a:lnTo>
                  <a:pt x="2561335" y="4961765"/>
                </a:lnTo>
                <a:lnTo>
                  <a:pt x="2558212" y="5008060"/>
                </a:lnTo>
                <a:lnTo>
                  <a:pt x="2549115" y="5052464"/>
                </a:lnTo>
                <a:lnTo>
                  <a:pt x="2534451" y="5094569"/>
                </a:lnTo>
                <a:lnTo>
                  <a:pt x="2514630" y="5133969"/>
                </a:lnTo>
                <a:lnTo>
                  <a:pt x="2490057" y="5170257"/>
                </a:lnTo>
                <a:lnTo>
                  <a:pt x="2461142" y="5203026"/>
                </a:lnTo>
                <a:lnTo>
                  <a:pt x="2441216" y="52205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xfrm>
            <a:off x="1233335" y="10629070"/>
            <a:ext cx="7632700" cy="2776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20" dirty="0">
                <a:solidFill>
                  <a:schemeClr val="bg1"/>
                </a:solidFill>
              </a:rPr>
              <a:t>2023 </a:t>
            </a:r>
            <a:r>
              <a:rPr dirty="0">
                <a:solidFill>
                  <a:schemeClr val="bg1"/>
                </a:solidFill>
              </a:rPr>
              <a:t>Conﬁdential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spc="90" dirty="0">
                <a:solidFill>
                  <a:schemeClr val="bg1"/>
                </a:solidFill>
              </a:rPr>
              <a:t>-</a:t>
            </a:r>
            <a:r>
              <a:rPr spc="-85" dirty="0">
                <a:solidFill>
                  <a:schemeClr val="bg1"/>
                </a:solidFill>
              </a:rPr>
              <a:t> </a:t>
            </a:r>
            <a:r>
              <a:rPr spc="50" dirty="0">
                <a:solidFill>
                  <a:schemeClr val="bg1"/>
                </a:solidFill>
              </a:rPr>
              <a:t>All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rights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reserved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425" dirty="0">
                <a:solidFill>
                  <a:schemeClr val="bg1"/>
                </a:solidFill>
              </a:rPr>
              <a:t>–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50" dirty="0">
                <a:solidFill>
                  <a:schemeClr val="bg1"/>
                </a:solidFill>
              </a:rPr>
              <a:t>Personas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spc="65" dirty="0">
                <a:solidFill>
                  <a:schemeClr val="bg1"/>
                </a:solidFill>
              </a:rPr>
              <a:t>Social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Incorporated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B30EDF64-B2AE-F360-FD71-E853BDE602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850" y="622401"/>
            <a:ext cx="3200400" cy="12845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5801" y="3080922"/>
            <a:ext cx="3271249" cy="1228926"/>
          </a:xfrm>
          <a:prstGeom prst="rect">
            <a:avLst/>
          </a:prstGeom>
        </p:spPr>
        <p:txBody>
          <a:bodyPr vert="horz" wrap="square" lIns="0" tIns="174625" rIns="0" bIns="0" rtlCol="0">
            <a:spAutoFit/>
          </a:bodyPr>
          <a:lstStyle/>
          <a:p>
            <a:pPr marL="12700" marR="5080">
              <a:lnSpc>
                <a:spcPct val="76300"/>
              </a:lnSpc>
              <a:spcBef>
                <a:spcPts val="1375"/>
              </a:spcBef>
            </a:pPr>
            <a:r>
              <a:rPr b="1" spc="-135" dirty="0"/>
              <a:t>Revenue </a:t>
            </a:r>
            <a:r>
              <a:rPr b="1" spc="-10" dirty="0"/>
              <a:t>Model.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447836" y="8003642"/>
            <a:ext cx="3824604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-40" dirty="0">
                <a:solidFill>
                  <a:srgbClr val="131E39"/>
                </a:solidFill>
                <a:latin typeface="Arial"/>
                <a:cs typeface="Arial"/>
              </a:rPr>
              <a:t>Keek</a:t>
            </a:r>
            <a:r>
              <a:rPr sz="1800" spc="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has</a:t>
            </a:r>
            <a:r>
              <a:rPr sz="1800" spc="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5</a:t>
            </a:r>
            <a:r>
              <a:rPr sz="1800" spc="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different</a:t>
            </a:r>
            <a:r>
              <a:rPr sz="1800" spc="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advertising</a:t>
            </a:r>
            <a:r>
              <a:rPr sz="1800" spc="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units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47836" y="8280073"/>
            <a:ext cx="3472179" cy="936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0700"/>
              </a:lnSpc>
              <a:spcBef>
                <a:spcPts val="95"/>
              </a:spcBef>
            </a:pP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in</a:t>
            </a:r>
            <a:r>
              <a:rPr sz="1800" spc="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which</a:t>
            </a:r>
            <a:r>
              <a:rPr sz="1800" spc="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60" dirty="0">
                <a:solidFill>
                  <a:srgbClr val="131E39"/>
                </a:solidFill>
                <a:latin typeface="Arial"/>
                <a:cs typeface="Arial"/>
              </a:rPr>
              <a:t>it</a:t>
            </a:r>
            <a:r>
              <a:rPr sz="1800" spc="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sells</a:t>
            </a:r>
            <a:r>
              <a:rPr sz="1800" spc="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advertising</a:t>
            </a:r>
            <a:r>
              <a:rPr sz="1800" spc="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131E39"/>
                </a:solidFill>
                <a:latin typeface="Arial"/>
                <a:cs typeface="Arial"/>
              </a:rPr>
              <a:t>to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sponsors:</a:t>
            </a:r>
            <a:r>
              <a:rPr sz="1800" spc="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131E39"/>
                </a:solidFill>
                <a:latin typeface="Arial"/>
                <a:cs typeface="Arial"/>
              </a:rPr>
              <a:t>Feed,</a:t>
            </a:r>
            <a:r>
              <a:rPr sz="1800" spc="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131E39"/>
                </a:solidFill>
                <a:latin typeface="Arial"/>
                <a:cs typeface="Arial"/>
              </a:rPr>
              <a:t>Pre-</a:t>
            </a:r>
            <a:r>
              <a:rPr sz="1800" spc="-45" dirty="0">
                <a:solidFill>
                  <a:srgbClr val="131E39"/>
                </a:solidFill>
                <a:latin typeface="Arial"/>
                <a:cs typeface="Arial"/>
              </a:rPr>
              <a:t>Roll,</a:t>
            </a: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131E39"/>
                </a:solidFill>
                <a:latin typeface="Arial"/>
                <a:cs typeface="Arial"/>
              </a:rPr>
              <a:t>Mid-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Roll, </a:t>
            </a:r>
            <a:r>
              <a:rPr sz="1800" spc="-30" dirty="0">
                <a:solidFill>
                  <a:srgbClr val="131E39"/>
                </a:solidFill>
                <a:latin typeface="Arial"/>
                <a:cs typeface="Arial"/>
              </a:rPr>
              <a:t>Post-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Roll</a:t>
            </a:r>
            <a:r>
              <a:rPr sz="1800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and</a:t>
            </a:r>
            <a:r>
              <a:rPr sz="1800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Channels.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662336" y="7767000"/>
            <a:ext cx="7029450" cy="936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0700"/>
              </a:lnSpc>
              <a:spcBef>
                <a:spcPts val="95"/>
              </a:spcBef>
            </a:pP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Advertising</a:t>
            </a:r>
            <a:r>
              <a:rPr sz="1800" spc="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is</a:t>
            </a:r>
            <a:r>
              <a:rPr sz="1800" spc="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sold</a:t>
            </a:r>
            <a:r>
              <a:rPr sz="1800" spc="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as</a:t>
            </a:r>
            <a:r>
              <a:rPr sz="1800" spc="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advertising</a:t>
            </a:r>
            <a:r>
              <a:rPr sz="1800" spc="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credit</a:t>
            </a:r>
            <a:r>
              <a:rPr sz="1800" spc="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packages.</a:t>
            </a:r>
            <a:r>
              <a:rPr sz="1800" spc="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Advertising</a:t>
            </a:r>
            <a:r>
              <a:rPr sz="1800" spc="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Credit Packages</a:t>
            </a:r>
            <a:r>
              <a:rPr sz="180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range</a:t>
            </a:r>
            <a:r>
              <a:rPr sz="180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in</a:t>
            </a:r>
            <a:r>
              <a:rPr sz="1800" spc="-2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price</a:t>
            </a:r>
            <a:r>
              <a:rPr sz="180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131E39"/>
                </a:solidFill>
                <a:latin typeface="Arial"/>
                <a:cs typeface="Arial"/>
              </a:rPr>
              <a:t>from</a:t>
            </a:r>
            <a:r>
              <a:rPr sz="1800" spc="-2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$7.99</a:t>
            </a:r>
            <a:r>
              <a:rPr sz="180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1800" spc="-2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$74.99</a:t>
            </a:r>
            <a:r>
              <a:rPr sz="180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and</a:t>
            </a:r>
            <a:r>
              <a:rPr sz="1800" spc="-2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are</a:t>
            </a:r>
            <a:r>
              <a:rPr sz="180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sold</a:t>
            </a:r>
            <a:r>
              <a:rPr sz="180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as</a:t>
            </a:r>
            <a:r>
              <a:rPr sz="1800" spc="-2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either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one-time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purchases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or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as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 subscriptions.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662336" y="6929873"/>
            <a:ext cx="6360795" cy="86296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500" dirty="0">
                <a:solidFill>
                  <a:srgbClr val="E4366B"/>
                </a:solidFill>
                <a:latin typeface="Verdana"/>
                <a:cs typeface="Verdana"/>
              </a:rPr>
              <a:t>Advertising</a:t>
            </a:r>
            <a:r>
              <a:rPr sz="2500" spc="-440" dirty="0">
                <a:solidFill>
                  <a:srgbClr val="E4366B"/>
                </a:solidFill>
                <a:latin typeface="Verdana"/>
                <a:cs typeface="Verdana"/>
              </a:rPr>
              <a:t> </a:t>
            </a:r>
            <a:r>
              <a:rPr sz="2500" spc="-10" dirty="0">
                <a:solidFill>
                  <a:srgbClr val="E4366B"/>
                </a:solidFill>
                <a:latin typeface="Verdana"/>
                <a:cs typeface="Verdana"/>
              </a:rPr>
              <a:t>Credits</a:t>
            </a:r>
            <a:endParaRPr sz="2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410"/>
              </a:spcBef>
            </a:pPr>
            <a:r>
              <a:rPr sz="1800" spc="-40" dirty="0">
                <a:solidFill>
                  <a:srgbClr val="131E39"/>
                </a:solidFill>
                <a:latin typeface="Arial"/>
                <a:cs typeface="Arial"/>
              </a:rPr>
              <a:t>Keek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charges</a:t>
            </a:r>
            <a:r>
              <a:rPr sz="180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131E39"/>
                </a:solidFill>
                <a:latin typeface="Arial"/>
                <a:cs typeface="Arial"/>
              </a:rPr>
              <a:t>its</a:t>
            </a:r>
            <a:r>
              <a:rPr sz="180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users</a:t>
            </a:r>
            <a:r>
              <a:rPr sz="180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180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use</a:t>
            </a:r>
            <a:r>
              <a:rPr sz="180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Fire</a:t>
            </a:r>
            <a:r>
              <a:rPr sz="180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Posts</a:t>
            </a:r>
            <a:r>
              <a:rPr sz="1800" spc="-3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on</a:t>
            </a:r>
            <a:r>
              <a:rPr sz="180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the</a:t>
            </a:r>
            <a:r>
              <a:rPr sz="1800" spc="-40" dirty="0">
                <a:solidFill>
                  <a:srgbClr val="131E39"/>
                </a:solidFill>
                <a:latin typeface="Arial"/>
                <a:cs typeface="Arial"/>
              </a:rPr>
              <a:t> Keek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platform.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62336" y="9008847"/>
            <a:ext cx="7017384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Users</a:t>
            </a: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are</a:t>
            </a: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offered</a:t>
            </a: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</a:t>
            </a: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discount</a:t>
            </a: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55" dirty="0">
                <a:solidFill>
                  <a:srgbClr val="131E39"/>
                </a:solidFill>
                <a:latin typeface="Arial"/>
                <a:cs typeface="Arial"/>
              </a:rPr>
              <a:t>for</a:t>
            </a: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subscribing</a:t>
            </a: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1800" spc="1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Ad</a:t>
            </a: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31E39"/>
                </a:solidFill>
                <a:latin typeface="Arial"/>
                <a:cs typeface="Arial"/>
              </a:rPr>
              <a:t>Credits</a:t>
            </a:r>
            <a:r>
              <a:rPr sz="1800" spc="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31E39"/>
                </a:solidFill>
                <a:latin typeface="Arial"/>
                <a:cs typeface="Arial"/>
              </a:rPr>
              <a:t>Packages.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47836" y="7442947"/>
            <a:ext cx="1819275" cy="4095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500" spc="-10" dirty="0">
                <a:solidFill>
                  <a:srgbClr val="E4366B"/>
                </a:solidFill>
                <a:latin typeface="Verdana"/>
                <a:cs typeface="Verdana"/>
              </a:rPr>
              <a:t>Advertising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1233335" y="10629070"/>
            <a:ext cx="7632700" cy="2776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20" dirty="0">
                <a:solidFill>
                  <a:schemeClr val="bg1"/>
                </a:solidFill>
              </a:rPr>
              <a:t>2023 </a:t>
            </a:r>
            <a:r>
              <a:rPr dirty="0">
                <a:solidFill>
                  <a:schemeClr val="bg1"/>
                </a:solidFill>
              </a:rPr>
              <a:t>Conﬁdential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spc="90" dirty="0">
                <a:solidFill>
                  <a:schemeClr val="bg1"/>
                </a:solidFill>
              </a:rPr>
              <a:t>-</a:t>
            </a:r>
            <a:r>
              <a:rPr spc="-85" dirty="0">
                <a:solidFill>
                  <a:schemeClr val="bg1"/>
                </a:solidFill>
              </a:rPr>
              <a:t> </a:t>
            </a:r>
            <a:r>
              <a:rPr spc="50" dirty="0">
                <a:solidFill>
                  <a:schemeClr val="bg1"/>
                </a:solidFill>
              </a:rPr>
              <a:t>All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rights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reserved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425" dirty="0">
                <a:solidFill>
                  <a:schemeClr val="bg1"/>
                </a:solidFill>
              </a:rPr>
              <a:t>–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50" dirty="0">
                <a:solidFill>
                  <a:schemeClr val="bg1"/>
                </a:solidFill>
              </a:rPr>
              <a:t>Personas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spc="65" dirty="0">
                <a:solidFill>
                  <a:schemeClr val="bg1"/>
                </a:solidFill>
              </a:rPr>
              <a:t>Social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Incorporated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ED4D09D-45C3-4007-F46F-1A588265C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1751" y="572696"/>
            <a:ext cx="4081048" cy="719430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0E6B970-8C13-77DB-45DF-FCC17B185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93706" y="624068"/>
            <a:ext cx="7240344" cy="651328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295FBFD1-6860-D4E0-51DC-3660C6EFA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1850" y="622401"/>
            <a:ext cx="3200400" cy="12845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5801" y="2536436"/>
            <a:ext cx="4109449" cy="1228926"/>
          </a:xfrm>
          <a:prstGeom prst="rect">
            <a:avLst/>
          </a:prstGeom>
        </p:spPr>
        <p:txBody>
          <a:bodyPr vert="horz" wrap="square" lIns="0" tIns="174625" rIns="0" bIns="0" rtlCol="0">
            <a:spAutoFit/>
          </a:bodyPr>
          <a:lstStyle/>
          <a:p>
            <a:pPr marL="12700" marR="5080">
              <a:lnSpc>
                <a:spcPct val="76300"/>
              </a:lnSpc>
              <a:spcBef>
                <a:spcPts val="1375"/>
              </a:spcBef>
            </a:pPr>
            <a:r>
              <a:rPr b="1" spc="-10" dirty="0"/>
              <a:t>Market </a:t>
            </a:r>
            <a:r>
              <a:rPr b="1" spc="-80" dirty="0"/>
              <a:t>Landscape.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39097" y="4125393"/>
            <a:ext cx="10214610" cy="3554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8700"/>
              </a:lnSpc>
              <a:spcBef>
                <a:spcPts val="100"/>
              </a:spcBef>
            </a:pP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Growing</a:t>
            </a:r>
            <a:r>
              <a:rPr sz="2150" spc="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distrust</a:t>
            </a:r>
            <a:r>
              <a:rPr sz="2150" spc="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in</a:t>
            </a:r>
            <a:r>
              <a:rPr sz="2150" spc="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existing</a:t>
            </a:r>
            <a:r>
              <a:rPr sz="2150" spc="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social</a:t>
            </a:r>
            <a:r>
              <a:rPr sz="2150" spc="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media</a:t>
            </a:r>
            <a:r>
              <a:rPr sz="2150" spc="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platforms</a:t>
            </a:r>
            <a:r>
              <a:rPr sz="2150" spc="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coupled</a:t>
            </a:r>
            <a:r>
              <a:rPr sz="2150" spc="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with</a:t>
            </a:r>
            <a:r>
              <a:rPr sz="2150" spc="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an</a:t>
            </a:r>
            <a:r>
              <a:rPr sz="2150" spc="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outright</a:t>
            </a:r>
            <a:r>
              <a:rPr sz="2150" spc="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banning </a:t>
            </a:r>
            <a:r>
              <a:rPr sz="2150" spc="80" dirty="0">
                <a:solidFill>
                  <a:srgbClr val="131E39"/>
                </a:solidFill>
                <a:latin typeface="Arial"/>
                <a:cs typeface="Arial"/>
              </a:rPr>
              <a:t>of</a:t>
            </a:r>
            <a:r>
              <a:rPr sz="2150" spc="-8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Tik</a:t>
            </a:r>
            <a:r>
              <a:rPr sz="2150" spc="-8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Tok</a:t>
            </a:r>
            <a:r>
              <a:rPr sz="215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by</a:t>
            </a:r>
            <a:r>
              <a:rPr sz="215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numerous</a:t>
            </a:r>
            <a:r>
              <a:rPr sz="215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governments</a:t>
            </a:r>
            <a:r>
              <a:rPr sz="215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and</a:t>
            </a:r>
            <a:r>
              <a:rPr sz="2150" spc="-3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addition</a:t>
            </a:r>
            <a:r>
              <a:rPr sz="215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billion</a:t>
            </a:r>
            <a:r>
              <a:rPr sz="215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people</a:t>
            </a:r>
            <a:r>
              <a:rPr sz="215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joining</a:t>
            </a:r>
            <a:r>
              <a:rPr sz="215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social</a:t>
            </a:r>
            <a:r>
              <a:rPr sz="215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media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in</a:t>
            </a:r>
            <a:r>
              <a:rPr sz="2150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the</a:t>
            </a:r>
            <a:r>
              <a:rPr sz="2150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next</a:t>
            </a:r>
            <a:r>
              <a:rPr sz="2150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few</a:t>
            </a:r>
            <a:r>
              <a:rPr sz="2150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years;</a:t>
            </a:r>
            <a:r>
              <a:rPr sz="2150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50" dirty="0">
                <a:solidFill>
                  <a:srgbClr val="131E39"/>
                </a:solidFill>
                <a:latin typeface="Arial"/>
                <a:cs typeface="Arial"/>
              </a:rPr>
              <a:t>creates</a:t>
            </a:r>
            <a:r>
              <a:rPr sz="2150" b="1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131E39"/>
                </a:solidFill>
                <a:latin typeface="Arial"/>
                <a:cs typeface="Arial"/>
              </a:rPr>
              <a:t>a</a:t>
            </a:r>
            <a:r>
              <a:rPr sz="2150" b="1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95" dirty="0">
                <a:solidFill>
                  <a:srgbClr val="131E39"/>
                </a:solidFill>
                <a:latin typeface="Arial"/>
                <a:cs typeface="Arial"/>
              </a:rPr>
              <a:t>huge</a:t>
            </a:r>
            <a:r>
              <a:rPr sz="2150" b="1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40" dirty="0">
                <a:solidFill>
                  <a:srgbClr val="131E39"/>
                </a:solidFill>
                <a:latin typeface="Arial"/>
                <a:cs typeface="Arial"/>
              </a:rPr>
              <a:t>market</a:t>
            </a:r>
            <a:r>
              <a:rPr sz="2150" b="1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85" dirty="0">
                <a:solidFill>
                  <a:srgbClr val="131E39"/>
                </a:solidFill>
                <a:latin typeface="Arial"/>
                <a:cs typeface="Arial"/>
              </a:rPr>
              <a:t>opportunity</a:t>
            </a:r>
            <a:r>
              <a:rPr sz="2150" b="1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20" dirty="0">
                <a:solidFill>
                  <a:srgbClr val="131E39"/>
                </a:solidFill>
                <a:latin typeface="Arial"/>
                <a:cs typeface="Arial"/>
              </a:rPr>
              <a:t>for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131E39"/>
                </a:solidFill>
                <a:latin typeface="Arial"/>
                <a:cs typeface="Arial"/>
              </a:rPr>
              <a:t>Keek.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200">
              <a:latin typeface="Arial"/>
              <a:cs typeface="Arial"/>
            </a:endParaRPr>
          </a:p>
          <a:p>
            <a:pPr marL="12700" marR="511175">
              <a:lnSpc>
                <a:spcPct val="108700"/>
              </a:lnSpc>
              <a:spcBef>
                <a:spcPts val="5"/>
              </a:spcBef>
            </a:pPr>
            <a:r>
              <a:rPr sz="2150" b="1" spc="-40" dirty="0">
                <a:solidFill>
                  <a:srgbClr val="131E39"/>
                </a:solidFill>
                <a:latin typeface="Arial"/>
                <a:cs typeface="Arial"/>
              </a:rPr>
              <a:t>The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100" dirty="0">
                <a:solidFill>
                  <a:srgbClr val="131E39"/>
                </a:solidFill>
                <a:latin typeface="Arial"/>
                <a:cs typeface="Arial"/>
              </a:rPr>
              <a:t>number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131E39"/>
                </a:solidFill>
                <a:latin typeface="Arial"/>
                <a:cs typeface="Arial"/>
              </a:rPr>
              <a:t>of</a:t>
            </a:r>
            <a:r>
              <a:rPr sz="2150" b="1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75" dirty="0">
                <a:solidFill>
                  <a:srgbClr val="131E39"/>
                </a:solidFill>
                <a:latin typeface="Arial"/>
                <a:cs typeface="Arial"/>
              </a:rPr>
              <a:t>social</a:t>
            </a:r>
            <a:r>
              <a:rPr sz="2150" b="1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65" dirty="0">
                <a:solidFill>
                  <a:srgbClr val="131E39"/>
                </a:solidFill>
                <a:latin typeface="Arial"/>
                <a:cs typeface="Arial"/>
              </a:rPr>
              <a:t>media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85" dirty="0">
                <a:solidFill>
                  <a:srgbClr val="131E39"/>
                </a:solidFill>
                <a:latin typeface="Arial"/>
                <a:cs typeface="Arial"/>
              </a:rPr>
              <a:t>users</a:t>
            </a:r>
            <a:r>
              <a:rPr sz="2150" b="1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90" dirty="0">
                <a:solidFill>
                  <a:srgbClr val="131E39"/>
                </a:solidFill>
                <a:latin typeface="Arial"/>
                <a:cs typeface="Arial"/>
              </a:rPr>
              <a:t>worldwide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95" dirty="0">
                <a:solidFill>
                  <a:srgbClr val="131E39"/>
                </a:solidFill>
                <a:latin typeface="Arial"/>
                <a:cs typeface="Arial"/>
              </a:rPr>
              <a:t>has</a:t>
            </a:r>
            <a:r>
              <a:rPr sz="2150" b="1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70" dirty="0">
                <a:solidFill>
                  <a:srgbClr val="131E39"/>
                </a:solidFill>
                <a:latin typeface="Arial"/>
                <a:cs typeface="Arial"/>
              </a:rPr>
              <a:t>swelled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50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131E39"/>
                </a:solidFill>
                <a:latin typeface="Arial"/>
                <a:cs typeface="Arial"/>
              </a:rPr>
              <a:t>a</a:t>
            </a:r>
            <a:r>
              <a:rPr sz="2150" b="1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80" dirty="0">
                <a:solidFill>
                  <a:srgbClr val="131E39"/>
                </a:solidFill>
                <a:latin typeface="Arial"/>
                <a:cs typeface="Arial"/>
              </a:rPr>
              <a:t>record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131E39"/>
                </a:solidFill>
                <a:latin typeface="Arial"/>
                <a:cs typeface="Arial"/>
              </a:rPr>
              <a:t>4.9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131E39"/>
                </a:solidFill>
                <a:latin typeface="Arial"/>
                <a:cs typeface="Arial"/>
              </a:rPr>
              <a:t>billion </a:t>
            </a:r>
            <a:r>
              <a:rPr sz="2150" b="1" spc="-85" dirty="0">
                <a:solidFill>
                  <a:srgbClr val="131E39"/>
                </a:solidFill>
                <a:latin typeface="Arial"/>
                <a:cs typeface="Arial"/>
              </a:rPr>
              <a:t>people</a:t>
            </a:r>
            <a:r>
              <a:rPr sz="2150" b="1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75" dirty="0">
                <a:solidFill>
                  <a:srgbClr val="131E39"/>
                </a:solidFill>
                <a:latin typeface="Arial"/>
                <a:cs typeface="Arial"/>
              </a:rPr>
              <a:t>globally.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130" dirty="0">
                <a:solidFill>
                  <a:srgbClr val="131E39"/>
                </a:solidFill>
                <a:latin typeface="Arial"/>
                <a:cs typeface="Arial"/>
              </a:rPr>
              <a:t>What’s</a:t>
            </a:r>
            <a:r>
              <a:rPr sz="2150" b="1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70" dirty="0">
                <a:solidFill>
                  <a:srgbClr val="131E39"/>
                </a:solidFill>
                <a:latin typeface="Arial"/>
                <a:cs typeface="Arial"/>
              </a:rPr>
              <a:t>more,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this</a:t>
            </a:r>
            <a:r>
              <a:rPr sz="2150" b="1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100" dirty="0">
                <a:solidFill>
                  <a:srgbClr val="131E39"/>
                </a:solidFill>
                <a:latin typeface="Arial"/>
                <a:cs typeface="Arial"/>
              </a:rPr>
              <a:t>number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50" dirty="0">
                <a:solidFill>
                  <a:srgbClr val="131E39"/>
                </a:solidFill>
                <a:latin typeface="Arial"/>
                <a:cs typeface="Arial"/>
              </a:rPr>
              <a:t>is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75" dirty="0">
                <a:solidFill>
                  <a:srgbClr val="131E39"/>
                </a:solidFill>
                <a:latin typeface="Arial"/>
                <a:cs typeface="Arial"/>
              </a:rPr>
              <a:t>expected</a:t>
            </a:r>
            <a:r>
              <a:rPr sz="2150" b="1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2150" b="1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95" dirty="0">
                <a:solidFill>
                  <a:srgbClr val="131E39"/>
                </a:solidFill>
                <a:latin typeface="Arial"/>
                <a:cs typeface="Arial"/>
              </a:rPr>
              <a:t>jump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50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45" dirty="0">
                <a:solidFill>
                  <a:srgbClr val="131E39"/>
                </a:solidFill>
                <a:latin typeface="Arial"/>
                <a:cs typeface="Arial"/>
              </a:rPr>
              <a:t>approximately</a:t>
            </a:r>
            <a:endParaRPr sz="2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  <a:tabLst>
                <a:tab pos="3385820" algn="l"/>
              </a:tabLst>
            </a:pPr>
            <a:r>
              <a:rPr sz="2150" b="1" dirty="0">
                <a:solidFill>
                  <a:srgbClr val="131E39"/>
                </a:solidFill>
                <a:latin typeface="Arial"/>
                <a:cs typeface="Arial"/>
              </a:rPr>
              <a:t>5.85</a:t>
            </a:r>
            <a:r>
              <a:rPr sz="2150" b="1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60" dirty="0">
                <a:solidFill>
                  <a:srgbClr val="131E39"/>
                </a:solidFill>
                <a:latin typeface="Arial"/>
                <a:cs typeface="Arial"/>
              </a:rPr>
              <a:t>billion</a:t>
            </a:r>
            <a:r>
              <a:rPr sz="2150" b="1" spc="-2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85" dirty="0">
                <a:solidFill>
                  <a:srgbClr val="131E39"/>
                </a:solidFill>
                <a:latin typeface="Arial"/>
                <a:cs typeface="Arial"/>
              </a:rPr>
              <a:t>users</a:t>
            </a:r>
            <a:r>
              <a:rPr sz="2150" b="1" spc="-3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130" dirty="0">
                <a:solidFill>
                  <a:srgbClr val="131E39"/>
                </a:solidFill>
                <a:latin typeface="Arial"/>
                <a:cs typeface="Arial"/>
              </a:rPr>
              <a:t>by</a:t>
            </a:r>
            <a:r>
              <a:rPr sz="2150" b="1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131E39"/>
                </a:solidFill>
                <a:latin typeface="Arial"/>
                <a:cs typeface="Arial"/>
              </a:rPr>
              <a:t>2027.</a:t>
            </a:r>
            <a:r>
              <a:rPr sz="2150" b="1" dirty="0">
                <a:solidFill>
                  <a:srgbClr val="131E39"/>
                </a:solidFill>
                <a:latin typeface="Arial"/>
                <a:cs typeface="Arial"/>
              </a:rPr>
              <a:t>	</a:t>
            </a:r>
            <a:r>
              <a:rPr sz="2150" i="1" spc="-65" dirty="0">
                <a:solidFill>
                  <a:srgbClr val="131E39"/>
                </a:solidFill>
                <a:latin typeface="Arial"/>
                <a:cs typeface="Arial"/>
              </a:rPr>
              <a:t>Source</a:t>
            </a:r>
            <a:r>
              <a:rPr sz="2150" i="1" spc="-7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i="1" spc="-45" dirty="0">
                <a:solidFill>
                  <a:srgbClr val="131E39"/>
                </a:solidFill>
                <a:latin typeface="Arial"/>
                <a:cs typeface="Arial"/>
              </a:rPr>
              <a:t>Forbes</a:t>
            </a:r>
            <a:r>
              <a:rPr sz="2150" i="1" spc="-7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i="1" spc="-20" dirty="0">
                <a:solidFill>
                  <a:srgbClr val="131E39"/>
                </a:solidFill>
                <a:latin typeface="Arial"/>
                <a:cs typeface="Arial"/>
              </a:rPr>
              <a:t>2023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150" b="1" spc="-90" dirty="0">
                <a:solidFill>
                  <a:srgbClr val="131E39"/>
                </a:solidFill>
                <a:latin typeface="Arial"/>
                <a:cs typeface="Arial"/>
              </a:rPr>
              <a:t>Overall</a:t>
            </a:r>
            <a:r>
              <a:rPr sz="2150" b="1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80" dirty="0">
                <a:solidFill>
                  <a:srgbClr val="131E39"/>
                </a:solidFill>
                <a:latin typeface="Arial"/>
                <a:cs typeface="Arial"/>
              </a:rPr>
              <a:t>user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75" dirty="0">
                <a:solidFill>
                  <a:srgbClr val="131E39"/>
                </a:solidFill>
                <a:latin typeface="Arial"/>
                <a:cs typeface="Arial"/>
              </a:rPr>
              <a:t>distrust</a:t>
            </a:r>
            <a:r>
              <a:rPr sz="2150" b="1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131E39"/>
                </a:solidFill>
                <a:latin typeface="Arial"/>
                <a:cs typeface="Arial"/>
              </a:rPr>
              <a:t>of</a:t>
            </a:r>
            <a:r>
              <a:rPr sz="2150" b="1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75" dirty="0">
                <a:solidFill>
                  <a:srgbClr val="131E39"/>
                </a:solidFill>
                <a:latin typeface="Arial"/>
                <a:cs typeface="Arial"/>
              </a:rPr>
              <a:t>social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65" dirty="0">
                <a:solidFill>
                  <a:srgbClr val="131E39"/>
                </a:solidFill>
                <a:latin typeface="Arial"/>
                <a:cs typeface="Arial"/>
              </a:rPr>
              <a:t>media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75" dirty="0">
                <a:solidFill>
                  <a:srgbClr val="131E39"/>
                </a:solidFill>
                <a:latin typeface="Arial"/>
                <a:cs typeface="Arial"/>
              </a:rPr>
              <a:t>grew</a:t>
            </a:r>
            <a:r>
              <a:rPr sz="2150" b="1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75" dirty="0">
                <a:solidFill>
                  <a:srgbClr val="131E39"/>
                </a:solidFill>
                <a:latin typeface="Arial"/>
                <a:cs typeface="Arial"/>
              </a:rPr>
              <a:t>in</a:t>
            </a:r>
            <a:r>
              <a:rPr sz="2150" b="1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131E39"/>
                </a:solidFill>
                <a:latin typeface="Arial"/>
                <a:cs typeface="Arial"/>
              </a:rPr>
              <a:t>2022.</a:t>
            </a:r>
            <a:endParaRPr sz="2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2150" i="1" spc="-75" dirty="0">
                <a:solidFill>
                  <a:srgbClr val="131E39"/>
                </a:solidFill>
                <a:latin typeface="Arial"/>
                <a:cs typeface="Arial"/>
              </a:rPr>
              <a:t>Source:</a:t>
            </a:r>
            <a:r>
              <a:rPr sz="2150" i="1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i="1" spc="-10" dirty="0">
                <a:solidFill>
                  <a:srgbClr val="131E39"/>
                </a:solidFill>
                <a:latin typeface="Arial"/>
                <a:cs typeface="Arial"/>
              </a:rPr>
              <a:t>Insider</a:t>
            </a:r>
            <a:r>
              <a:rPr sz="2150" i="1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i="1" spc="-20" dirty="0">
                <a:solidFill>
                  <a:srgbClr val="131E39"/>
                </a:solidFill>
                <a:latin typeface="Arial"/>
                <a:cs typeface="Arial"/>
              </a:rPr>
              <a:t>Intelligence</a:t>
            </a:r>
            <a:r>
              <a:rPr sz="2150" i="1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i="1" spc="-20" dirty="0">
                <a:solidFill>
                  <a:srgbClr val="131E39"/>
                </a:solidFill>
                <a:latin typeface="Arial"/>
                <a:cs typeface="Arial"/>
              </a:rPr>
              <a:t>2023</a:t>
            </a:r>
            <a:endParaRPr sz="21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7895047"/>
            <a:ext cx="10261600" cy="1393190"/>
          </a:xfrm>
          <a:prstGeom prst="rect">
            <a:avLst/>
          </a:prstGeom>
          <a:solidFill>
            <a:srgbClr val="FFB111">
              <a:alpha val="12939"/>
            </a:srgbClr>
          </a:solidFill>
        </p:spPr>
        <p:txBody>
          <a:bodyPr vert="horz" wrap="square" lIns="0" tIns="127635" rIns="0" bIns="0" rtlCol="0">
            <a:spAutoFit/>
          </a:bodyPr>
          <a:lstStyle/>
          <a:p>
            <a:pPr marL="1151255" marR="652145">
              <a:lnSpc>
                <a:spcPct val="108700"/>
              </a:lnSpc>
              <a:spcBef>
                <a:spcPts val="1005"/>
              </a:spcBef>
            </a:pPr>
            <a:r>
              <a:rPr sz="2150" b="1" spc="-40" dirty="0">
                <a:solidFill>
                  <a:srgbClr val="131E39"/>
                </a:solidFill>
                <a:latin typeface="Arial"/>
                <a:cs typeface="Arial"/>
              </a:rPr>
              <a:t>Tik</a:t>
            </a:r>
            <a:r>
              <a:rPr sz="2150" b="1" spc="-1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140" dirty="0">
                <a:solidFill>
                  <a:srgbClr val="131E39"/>
                </a:solidFill>
                <a:latin typeface="Arial"/>
                <a:cs typeface="Arial"/>
              </a:rPr>
              <a:t>Tok</a:t>
            </a:r>
            <a:r>
              <a:rPr sz="2150" b="1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50" dirty="0">
                <a:solidFill>
                  <a:srgbClr val="131E39"/>
                </a:solidFill>
                <a:latin typeface="Arial"/>
                <a:cs typeface="Arial"/>
              </a:rPr>
              <a:t>is either</a:t>
            </a:r>
            <a:r>
              <a:rPr sz="2150" b="1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fully</a:t>
            </a:r>
            <a:r>
              <a:rPr sz="2150" b="1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90" dirty="0">
                <a:solidFill>
                  <a:srgbClr val="131E39"/>
                </a:solidFill>
                <a:latin typeface="Arial"/>
                <a:cs typeface="Arial"/>
              </a:rPr>
              <a:t>or</a:t>
            </a:r>
            <a:r>
              <a:rPr sz="2150" b="1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45" dirty="0">
                <a:solidFill>
                  <a:srgbClr val="131E39"/>
                </a:solidFill>
                <a:latin typeface="Arial"/>
                <a:cs typeface="Arial"/>
              </a:rPr>
              <a:t>partially</a:t>
            </a:r>
            <a:r>
              <a:rPr sz="2150" b="1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95" dirty="0">
                <a:solidFill>
                  <a:srgbClr val="131E39"/>
                </a:solidFill>
                <a:latin typeface="Arial"/>
                <a:cs typeface="Arial"/>
              </a:rPr>
              <a:t>banned</a:t>
            </a:r>
            <a:r>
              <a:rPr sz="2150" b="1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75" dirty="0">
                <a:solidFill>
                  <a:srgbClr val="131E39"/>
                </a:solidFill>
                <a:latin typeface="Arial"/>
                <a:cs typeface="Arial"/>
              </a:rPr>
              <a:t>in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131E39"/>
                </a:solidFill>
                <a:latin typeface="Arial"/>
                <a:cs typeface="Arial"/>
              </a:rPr>
              <a:t>16</a:t>
            </a:r>
            <a:r>
              <a:rPr sz="2150" b="1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75" dirty="0">
                <a:solidFill>
                  <a:srgbClr val="131E39"/>
                </a:solidFill>
                <a:latin typeface="Arial"/>
                <a:cs typeface="Arial"/>
              </a:rPr>
              <a:t>countries</a:t>
            </a:r>
            <a:r>
              <a:rPr sz="2150" b="1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90" dirty="0">
                <a:solidFill>
                  <a:srgbClr val="131E39"/>
                </a:solidFill>
                <a:latin typeface="Arial"/>
                <a:cs typeface="Arial"/>
              </a:rPr>
              <a:t>comprising</a:t>
            </a:r>
            <a:r>
              <a:rPr sz="2150" b="1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50" dirty="0">
                <a:solidFill>
                  <a:srgbClr val="131E39"/>
                </a:solidFill>
                <a:latin typeface="Arial"/>
                <a:cs typeface="Arial"/>
              </a:rPr>
              <a:t>a </a:t>
            </a:r>
            <a:r>
              <a:rPr sz="2150" b="1" spc="-85" dirty="0">
                <a:solidFill>
                  <a:srgbClr val="131E39"/>
                </a:solidFill>
                <a:latin typeface="Arial"/>
                <a:cs typeface="Arial"/>
              </a:rPr>
              <a:t>population</a:t>
            </a:r>
            <a:r>
              <a:rPr sz="2150" b="1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131E39"/>
                </a:solidFill>
                <a:latin typeface="Arial"/>
                <a:cs typeface="Arial"/>
              </a:rPr>
              <a:t>of</a:t>
            </a:r>
            <a:r>
              <a:rPr sz="2150" b="1" spc="-60" dirty="0">
                <a:solidFill>
                  <a:srgbClr val="131E39"/>
                </a:solidFill>
                <a:latin typeface="Arial"/>
                <a:cs typeface="Arial"/>
              </a:rPr>
              <a:t> almost</a:t>
            </a:r>
            <a:r>
              <a:rPr sz="2150" b="1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131E39"/>
                </a:solidFill>
                <a:latin typeface="Arial"/>
                <a:cs typeface="Arial"/>
              </a:rPr>
              <a:t>3</a:t>
            </a:r>
            <a:r>
              <a:rPr sz="2150" b="1" spc="-60" dirty="0">
                <a:solidFill>
                  <a:srgbClr val="131E39"/>
                </a:solidFill>
                <a:latin typeface="Arial"/>
                <a:cs typeface="Arial"/>
              </a:rPr>
              <a:t> billion</a:t>
            </a:r>
            <a:r>
              <a:rPr sz="2150" b="1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85" dirty="0">
                <a:solidFill>
                  <a:srgbClr val="131E39"/>
                </a:solidFill>
                <a:latin typeface="Arial"/>
                <a:cs typeface="Arial"/>
              </a:rPr>
              <a:t>people</a:t>
            </a:r>
            <a:r>
              <a:rPr sz="2150" b="1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110" dirty="0">
                <a:solidFill>
                  <a:srgbClr val="131E39"/>
                </a:solidFill>
                <a:latin typeface="Arial"/>
                <a:cs typeface="Arial"/>
              </a:rPr>
              <a:t>so</a:t>
            </a:r>
            <a:r>
              <a:rPr sz="2150" b="1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131E39"/>
                </a:solidFill>
                <a:latin typeface="Arial"/>
                <a:cs typeface="Arial"/>
              </a:rPr>
              <a:t>far</a:t>
            </a:r>
            <a:r>
              <a:rPr sz="2150" b="1" spc="-6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90" dirty="0">
                <a:solidFill>
                  <a:srgbClr val="131E39"/>
                </a:solidFill>
                <a:latin typeface="Arial"/>
                <a:cs typeface="Arial"/>
              </a:rPr>
              <a:t>and</a:t>
            </a:r>
            <a:r>
              <a:rPr sz="2150" b="1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b="1" spc="-10" dirty="0">
                <a:solidFill>
                  <a:srgbClr val="131E39"/>
                </a:solidFill>
                <a:latin typeface="Arial"/>
                <a:cs typeface="Arial"/>
              </a:rPr>
              <a:t>counting.</a:t>
            </a:r>
            <a:endParaRPr sz="2150">
              <a:latin typeface="Arial"/>
              <a:cs typeface="Arial"/>
            </a:endParaRPr>
          </a:p>
          <a:p>
            <a:pPr marL="1151255">
              <a:lnSpc>
                <a:spcPct val="100000"/>
              </a:lnSpc>
              <a:spcBef>
                <a:spcPts val="225"/>
              </a:spcBef>
            </a:pPr>
            <a:r>
              <a:rPr sz="2150" i="1" spc="-65" dirty="0">
                <a:solidFill>
                  <a:srgbClr val="131E39"/>
                </a:solidFill>
                <a:latin typeface="Arial"/>
                <a:cs typeface="Arial"/>
              </a:rPr>
              <a:t>Source</a:t>
            </a:r>
            <a:r>
              <a:rPr sz="2150" i="1" spc="-8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i="1" spc="-20" dirty="0">
                <a:solidFill>
                  <a:srgbClr val="131E39"/>
                </a:solidFill>
                <a:latin typeface="Arial"/>
                <a:cs typeface="Arial"/>
              </a:rPr>
              <a:t>Mashable</a:t>
            </a:r>
            <a:r>
              <a:rPr sz="2150" i="1" spc="-1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i="1" spc="-120" dirty="0">
                <a:solidFill>
                  <a:srgbClr val="131E39"/>
                </a:solidFill>
                <a:latin typeface="Arial"/>
                <a:cs typeface="Arial"/>
              </a:rPr>
              <a:t>By</a:t>
            </a:r>
            <a:r>
              <a:rPr sz="2150" i="1" spc="-7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i="1" spc="-55" dirty="0">
                <a:solidFill>
                  <a:srgbClr val="131E39"/>
                </a:solidFill>
                <a:latin typeface="Arial"/>
                <a:cs typeface="Arial"/>
              </a:rPr>
              <a:t>Meera</a:t>
            </a:r>
            <a:r>
              <a:rPr sz="2150" i="1" spc="-8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i="1" spc="-40" dirty="0">
                <a:solidFill>
                  <a:srgbClr val="131E39"/>
                </a:solidFill>
                <a:latin typeface="Arial"/>
                <a:cs typeface="Arial"/>
              </a:rPr>
              <a:t>Navlakha</a:t>
            </a:r>
            <a:r>
              <a:rPr sz="2150" i="1" spc="-9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i="1" dirty="0">
                <a:solidFill>
                  <a:srgbClr val="131E39"/>
                </a:solidFill>
                <a:latin typeface="Arial"/>
                <a:cs typeface="Arial"/>
              </a:rPr>
              <a:t>on</a:t>
            </a:r>
            <a:r>
              <a:rPr sz="2150" i="1" spc="-8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i="1" spc="-25" dirty="0">
                <a:solidFill>
                  <a:srgbClr val="131E39"/>
                </a:solidFill>
                <a:latin typeface="Arial"/>
                <a:cs typeface="Arial"/>
              </a:rPr>
              <a:t>May</a:t>
            </a:r>
            <a:r>
              <a:rPr sz="2150" i="1" spc="-8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i="1" spc="-80" dirty="0">
                <a:solidFill>
                  <a:srgbClr val="131E39"/>
                </a:solidFill>
                <a:latin typeface="Arial"/>
                <a:cs typeface="Arial"/>
              </a:rPr>
              <a:t>18,</a:t>
            </a:r>
            <a:r>
              <a:rPr sz="2150" i="1" spc="-7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i="1" spc="-20" dirty="0">
                <a:solidFill>
                  <a:srgbClr val="131E39"/>
                </a:solidFill>
                <a:latin typeface="Arial"/>
                <a:cs typeface="Arial"/>
              </a:rPr>
              <a:t>2023</a:t>
            </a:r>
            <a:endParaRPr sz="215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32596" y="1246035"/>
            <a:ext cx="6261589" cy="678513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1233335" y="10629070"/>
            <a:ext cx="7632700" cy="2776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20" dirty="0">
                <a:solidFill>
                  <a:schemeClr val="bg1"/>
                </a:solidFill>
              </a:rPr>
              <a:t>2023 </a:t>
            </a:r>
            <a:r>
              <a:rPr dirty="0">
                <a:solidFill>
                  <a:schemeClr val="bg1"/>
                </a:solidFill>
              </a:rPr>
              <a:t>Conﬁdential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spc="90" dirty="0">
                <a:solidFill>
                  <a:schemeClr val="bg1"/>
                </a:solidFill>
              </a:rPr>
              <a:t>-</a:t>
            </a:r>
            <a:r>
              <a:rPr spc="-85" dirty="0">
                <a:solidFill>
                  <a:schemeClr val="bg1"/>
                </a:solidFill>
              </a:rPr>
              <a:t> </a:t>
            </a:r>
            <a:r>
              <a:rPr spc="50" dirty="0">
                <a:solidFill>
                  <a:schemeClr val="bg1"/>
                </a:solidFill>
              </a:rPr>
              <a:t>All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rights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reserved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425" dirty="0">
                <a:solidFill>
                  <a:schemeClr val="bg1"/>
                </a:solidFill>
              </a:rPr>
              <a:t>–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50" dirty="0">
                <a:solidFill>
                  <a:schemeClr val="bg1"/>
                </a:solidFill>
              </a:rPr>
              <a:t>Personas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spc="65" dirty="0">
                <a:solidFill>
                  <a:schemeClr val="bg1"/>
                </a:solidFill>
              </a:rPr>
              <a:t>Social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Incorporated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2840152-9A95-D853-6B77-E3E29E1AE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850" y="622401"/>
            <a:ext cx="3200400" cy="12845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5801" y="2536436"/>
            <a:ext cx="3880849" cy="1228926"/>
          </a:xfrm>
          <a:prstGeom prst="rect">
            <a:avLst/>
          </a:prstGeom>
        </p:spPr>
        <p:txBody>
          <a:bodyPr vert="horz" wrap="square" lIns="0" tIns="174625" rIns="0" bIns="0" rtlCol="0">
            <a:spAutoFit/>
          </a:bodyPr>
          <a:lstStyle/>
          <a:p>
            <a:pPr marL="12700" marR="5080">
              <a:lnSpc>
                <a:spcPct val="76300"/>
              </a:lnSpc>
              <a:spcBef>
                <a:spcPts val="1375"/>
              </a:spcBef>
            </a:pPr>
            <a:r>
              <a:rPr b="1" spc="-10" dirty="0"/>
              <a:t>Market </a:t>
            </a:r>
            <a:r>
              <a:rPr b="1" spc="-80" dirty="0"/>
              <a:t>Landscape.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39097" y="4290833"/>
            <a:ext cx="8105775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spc="-155" dirty="0">
                <a:solidFill>
                  <a:srgbClr val="131E39"/>
                </a:solidFill>
                <a:latin typeface="Arial"/>
                <a:cs typeface="Arial"/>
              </a:rPr>
              <a:t>Longer</a:t>
            </a:r>
            <a:r>
              <a:rPr sz="3300" b="1" spc="-10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60" dirty="0">
                <a:solidFill>
                  <a:srgbClr val="131E39"/>
                </a:solidFill>
                <a:latin typeface="Arial"/>
                <a:cs typeface="Arial"/>
              </a:rPr>
              <a:t>form</a:t>
            </a:r>
            <a:r>
              <a:rPr sz="3300" b="1" spc="-1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105" dirty="0">
                <a:solidFill>
                  <a:srgbClr val="131E39"/>
                </a:solidFill>
                <a:latin typeface="Arial"/>
                <a:cs typeface="Arial"/>
              </a:rPr>
              <a:t>content</a:t>
            </a:r>
            <a:r>
              <a:rPr sz="3300" b="1" spc="-1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40" dirty="0">
                <a:solidFill>
                  <a:srgbClr val="131E39"/>
                </a:solidFill>
                <a:latin typeface="Arial"/>
                <a:cs typeface="Arial"/>
              </a:rPr>
              <a:t>still</a:t>
            </a:r>
            <a:r>
              <a:rPr sz="3300" b="1" spc="-1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110" dirty="0">
                <a:solidFill>
                  <a:srgbClr val="131E39"/>
                </a:solidFill>
                <a:latin typeface="Arial"/>
                <a:cs typeface="Arial"/>
              </a:rPr>
              <a:t>rules</a:t>
            </a:r>
            <a:r>
              <a:rPr sz="3300" b="1" spc="-114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60" dirty="0">
                <a:solidFill>
                  <a:srgbClr val="131E39"/>
                </a:solidFill>
                <a:latin typeface="Arial"/>
                <a:cs typeface="Arial"/>
              </a:rPr>
              <a:t>the</a:t>
            </a:r>
            <a:r>
              <a:rPr sz="3300" b="1" spc="-12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160" dirty="0">
                <a:solidFill>
                  <a:srgbClr val="131E39"/>
                </a:solidFill>
                <a:latin typeface="Arial"/>
                <a:cs typeface="Arial"/>
              </a:rPr>
              <a:t>day</a:t>
            </a:r>
            <a:r>
              <a:rPr sz="3300" b="1" spc="-10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20" dirty="0">
                <a:solidFill>
                  <a:srgbClr val="131E39"/>
                </a:solidFill>
                <a:latin typeface="Arial"/>
                <a:cs typeface="Arial"/>
              </a:rPr>
              <a:t>with </a:t>
            </a:r>
            <a:r>
              <a:rPr sz="3300" b="1" spc="-165" dirty="0">
                <a:solidFill>
                  <a:srgbClr val="131E39"/>
                </a:solidFill>
                <a:latin typeface="Arial"/>
                <a:cs typeface="Arial"/>
              </a:rPr>
              <a:t>YouTube</a:t>
            </a:r>
            <a:r>
              <a:rPr sz="3300" b="1" spc="-10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80" dirty="0">
                <a:solidFill>
                  <a:srgbClr val="131E39"/>
                </a:solidFill>
                <a:latin typeface="Arial"/>
                <a:cs typeface="Arial"/>
              </a:rPr>
              <a:t>getting</a:t>
            </a:r>
            <a:r>
              <a:rPr sz="3300" b="1" spc="-135" dirty="0">
                <a:solidFill>
                  <a:srgbClr val="131E39"/>
                </a:solidFill>
                <a:latin typeface="Arial"/>
                <a:cs typeface="Arial"/>
              </a:rPr>
              <a:t> 82%</a:t>
            </a:r>
            <a:r>
              <a:rPr sz="3300" b="1" spc="-10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131E39"/>
                </a:solidFill>
                <a:latin typeface="Arial"/>
                <a:cs typeface="Arial"/>
              </a:rPr>
              <a:t>of</a:t>
            </a:r>
            <a:r>
              <a:rPr sz="3300" b="1" spc="-10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80" dirty="0">
                <a:solidFill>
                  <a:srgbClr val="131E39"/>
                </a:solidFill>
                <a:latin typeface="Arial"/>
                <a:cs typeface="Arial"/>
              </a:rPr>
              <a:t>teens</a:t>
            </a:r>
            <a:r>
              <a:rPr sz="3300" b="1" spc="-11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140" dirty="0">
                <a:solidFill>
                  <a:srgbClr val="131E39"/>
                </a:solidFill>
                <a:latin typeface="Arial"/>
                <a:cs typeface="Arial"/>
              </a:rPr>
              <a:t>and</a:t>
            </a:r>
            <a:r>
              <a:rPr sz="3300" b="1" spc="-10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10" dirty="0">
                <a:solidFill>
                  <a:srgbClr val="131E39"/>
                </a:solidFill>
                <a:latin typeface="Arial"/>
                <a:cs typeface="Arial"/>
              </a:rPr>
              <a:t>young </a:t>
            </a:r>
            <a:r>
              <a:rPr sz="3300" b="1" spc="-95" dirty="0">
                <a:solidFill>
                  <a:srgbClr val="131E39"/>
                </a:solidFill>
                <a:latin typeface="Arial"/>
                <a:cs typeface="Arial"/>
              </a:rPr>
              <a:t>adults</a:t>
            </a:r>
            <a:r>
              <a:rPr sz="3300" b="1" spc="-10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120" dirty="0">
                <a:solidFill>
                  <a:srgbClr val="131E39"/>
                </a:solidFill>
                <a:latin typeface="Arial"/>
                <a:cs typeface="Arial"/>
              </a:rPr>
              <a:t>compared</a:t>
            </a:r>
            <a:r>
              <a:rPr sz="3300" b="1" spc="-10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80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3300" b="1" spc="-9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135" dirty="0">
                <a:solidFill>
                  <a:srgbClr val="131E39"/>
                </a:solidFill>
                <a:latin typeface="Arial"/>
                <a:cs typeface="Arial"/>
              </a:rPr>
              <a:t>24%</a:t>
            </a:r>
            <a:r>
              <a:rPr sz="3300" b="1" spc="-10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65" dirty="0">
                <a:solidFill>
                  <a:srgbClr val="131E39"/>
                </a:solidFill>
                <a:latin typeface="Arial"/>
                <a:cs typeface="Arial"/>
              </a:rPr>
              <a:t>for</a:t>
            </a:r>
            <a:r>
              <a:rPr sz="3300" b="1" spc="-18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40" dirty="0">
                <a:solidFill>
                  <a:srgbClr val="131E39"/>
                </a:solidFill>
                <a:latin typeface="Arial"/>
                <a:cs typeface="Arial"/>
              </a:rPr>
              <a:t>Tik</a:t>
            </a:r>
            <a:r>
              <a:rPr sz="3300" b="1" spc="-19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20" dirty="0">
                <a:solidFill>
                  <a:srgbClr val="131E39"/>
                </a:solidFill>
                <a:latin typeface="Arial"/>
                <a:cs typeface="Arial"/>
              </a:rPr>
              <a:t>Tok.</a:t>
            </a:r>
            <a:endParaRPr sz="33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9097" y="6355692"/>
            <a:ext cx="10046970" cy="109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700"/>
              </a:lnSpc>
              <a:spcBef>
                <a:spcPts val="100"/>
              </a:spcBef>
            </a:pP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In</a:t>
            </a:r>
            <a:r>
              <a:rPr sz="2150" spc="-7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a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2020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study</a:t>
            </a:r>
            <a:r>
              <a:rPr sz="2150" spc="-7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50" dirty="0">
                <a:solidFill>
                  <a:srgbClr val="131E39"/>
                </a:solidFill>
                <a:latin typeface="Arial"/>
                <a:cs typeface="Arial"/>
              </a:rPr>
              <a:t>from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Statista,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65" dirty="0">
                <a:solidFill>
                  <a:srgbClr val="131E39"/>
                </a:solidFill>
                <a:latin typeface="Arial"/>
                <a:cs typeface="Arial"/>
              </a:rPr>
              <a:t>it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was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discovered</a:t>
            </a:r>
            <a:r>
              <a:rPr sz="2150" spc="-7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that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20" dirty="0">
                <a:solidFill>
                  <a:srgbClr val="131E39"/>
                </a:solidFill>
                <a:latin typeface="Arial"/>
                <a:cs typeface="Arial"/>
              </a:rPr>
              <a:t>82%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80" dirty="0">
                <a:solidFill>
                  <a:srgbClr val="131E39"/>
                </a:solidFill>
                <a:latin typeface="Arial"/>
                <a:cs typeface="Arial"/>
              </a:rPr>
              <a:t>of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teens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and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young</a:t>
            </a:r>
            <a:r>
              <a:rPr sz="2150" spc="-7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adults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(ages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15-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25)</a:t>
            </a:r>
            <a:r>
              <a:rPr sz="2150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in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the</a:t>
            </a:r>
            <a:r>
              <a:rPr sz="2150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40" dirty="0">
                <a:solidFill>
                  <a:srgbClr val="131E39"/>
                </a:solidFill>
                <a:latin typeface="Arial"/>
                <a:cs typeface="Arial"/>
              </a:rPr>
              <a:t>UK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were</a:t>
            </a:r>
            <a:r>
              <a:rPr sz="2150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using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YouTube</a:t>
            </a:r>
            <a:r>
              <a:rPr sz="2150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50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2150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consume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video</a:t>
            </a:r>
            <a:r>
              <a:rPr sz="2150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content.</a:t>
            </a:r>
            <a:r>
              <a:rPr sz="2150" spc="-10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This</a:t>
            </a:r>
            <a:r>
              <a:rPr sz="2150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20" dirty="0">
                <a:solidFill>
                  <a:srgbClr val="131E39"/>
                </a:solidFill>
                <a:latin typeface="Arial"/>
                <a:cs typeface="Arial"/>
              </a:rPr>
              <a:t>made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the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video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sharing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platform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more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popular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than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40" dirty="0">
                <a:solidFill>
                  <a:srgbClr val="131E39"/>
                </a:solidFill>
                <a:latin typeface="Arial"/>
                <a:cs typeface="Arial"/>
              </a:rPr>
              <a:t>Facebook,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35" dirty="0">
                <a:solidFill>
                  <a:srgbClr val="131E39"/>
                </a:solidFill>
                <a:latin typeface="Arial"/>
                <a:cs typeface="Arial"/>
              </a:rPr>
              <a:t>WhatsApp,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and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Instagram.</a:t>
            </a:r>
            <a:endParaRPr sz="215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1233335" y="10629070"/>
            <a:ext cx="7632700" cy="2776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20" dirty="0">
                <a:solidFill>
                  <a:schemeClr val="bg1"/>
                </a:solidFill>
              </a:rPr>
              <a:t>2023 </a:t>
            </a:r>
            <a:r>
              <a:rPr dirty="0">
                <a:solidFill>
                  <a:schemeClr val="bg1"/>
                </a:solidFill>
              </a:rPr>
              <a:t>Conﬁdential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spc="90" dirty="0">
                <a:solidFill>
                  <a:schemeClr val="bg1"/>
                </a:solidFill>
              </a:rPr>
              <a:t>-</a:t>
            </a:r>
            <a:r>
              <a:rPr spc="-85" dirty="0">
                <a:solidFill>
                  <a:schemeClr val="bg1"/>
                </a:solidFill>
              </a:rPr>
              <a:t> </a:t>
            </a:r>
            <a:r>
              <a:rPr spc="50" dirty="0">
                <a:solidFill>
                  <a:schemeClr val="bg1"/>
                </a:solidFill>
              </a:rPr>
              <a:t>All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rights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reserved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425" dirty="0">
                <a:solidFill>
                  <a:schemeClr val="bg1"/>
                </a:solidFill>
              </a:rPr>
              <a:t>–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50" dirty="0">
                <a:solidFill>
                  <a:schemeClr val="bg1"/>
                </a:solidFill>
              </a:rPr>
              <a:t>Personas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spc="65" dirty="0">
                <a:solidFill>
                  <a:schemeClr val="bg1"/>
                </a:solidFill>
              </a:rPr>
              <a:t>Social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Incorporated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6646962-33CD-CDFD-4481-C23129F66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7161" y="402640"/>
            <a:ext cx="9101138" cy="1065327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9AD7994-047A-FC85-93B9-B95F3FAF2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1850" y="622401"/>
            <a:ext cx="3200400" cy="12845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5801" y="2536436"/>
            <a:ext cx="3728449" cy="1228926"/>
          </a:xfrm>
          <a:prstGeom prst="rect">
            <a:avLst/>
          </a:prstGeom>
        </p:spPr>
        <p:txBody>
          <a:bodyPr vert="horz" wrap="square" lIns="0" tIns="174625" rIns="0" bIns="0" rtlCol="0">
            <a:spAutoFit/>
          </a:bodyPr>
          <a:lstStyle/>
          <a:p>
            <a:pPr marL="12700" marR="5080">
              <a:lnSpc>
                <a:spcPct val="76300"/>
              </a:lnSpc>
              <a:spcBef>
                <a:spcPts val="1375"/>
              </a:spcBef>
            </a:pPr>
            <a:r>
              <a:rPr b="1" spc="-10" dirty="0"/>
              <a:t>Market </a:t>
            </a:r>
            <a:r>
              <a:rPr b="1" spc="-80" dirty="0"/>
              <a:t>Landscape.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39097" y="4165183"/>
            <a:ext cx="7672070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300" b="1" spc="-100" dirty="0">
                <a:solidFill>
                  <a:srgbClr val="131E39"/>
                </a:solidFill>
                <a:latin typeface="Arial"/>
                <a:cs typeface="Arial"/>
              </a:rPr>
              <a:t>Professional </a:t>
            </a:r>
            <a:r>
              <a:rPr sz="3300" b="1" spc="-105" dirty="0">
                <a:solidFill>
                  <a:srgbClr val="131E39"/>
                </a:solidFill>
                <a:latin typeface="Arial"/>
                <a:cs typeface="Arial"/>
              </a:rPr>
              <a:t>content</a:t>
            </a:r>
            <a:r>
              <a:rPr sz="3300" b="1" spc="-10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160" dirty="0">
                <a:solidFill>
                  <a:srgbClr val="131E39"/>
                </a:solidFill>
                <a:latin typeface="Arial"/>
                <a:cs typeface="Arial"/>
              </a:rPr>
              <a:t>such</a:t>
            </a:r>
            <a:r>
              <a:rPr sz="3300" b="1" spc="-10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95" dirty="0">
                <a:solidFill>
                  <a:srgbClr val="131E39"/>
                </a:solidFill>
                <a:latin typeface="Arial"/>
                <a:cs typeface="Arial"/>
              </a:rPr>
              <a:t>as</a:t>
            </a:r>
            <a:r>
              <a:rPr sz="3300" b="1" spc="-10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114" dirty="0">
                <a:solidFill>
                  <a:srgbClr val="131E39"/>
                </a:solidFill>
                <a:latin typeface="Arial"/>
                <a:cs typeface="Arial"/>
              </a:rPr>
              <a:t>music</a:t>
            </a:r>
            <a:r>
              <a:rPr sz="3300" b="1" spc="-10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25" dirty="0">
                <a:solidFill>
                  <a:srgbClr val="131E39"/>
                </a:solidFill>
                <a:latin typeface="Arial"/>
                <a:cs typeface="Arial"/>
              </a:rPr>
              <a:t>and </a:t>
            </a:r>
            <a:r>
              <a:rPr sz="3300" b="1" spc="-125" dirty="0">
                <a:solidFill>
                  <a:srgbClr val="131E39"/>
                </a:solidFill>
                <a:latin typeface="Arial"/>
                <a:cs typeface="Arial"/>
              </a:rPr>
              <a:t>comedy</a:t>
            </a:r>
            <a:r>
              <a:rPr sz="3300" b="1" spc="-10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125" dirty="0">
                <a:solidFill>
                  <a:srgbClr val="131E39"/>
                </a:solidFill>
                <a:latin typeface="Arial"/>
                <a:cs typeface="Arial"/>
              </a:rPr>
              <a:t>continue</a:t>
            </a:r>
            <a:r>
              <a:rPr sz="3300" b="1" spc="-9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80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3300" b="1" spc="-95" dirty="0">
                <a:solidFill>
                  <a:srgbClr val="131E39"/>
                </a:solidFill>
                <a:latin typeface="Arial"/>
                <a:cs typeface="Arial"/>
              </a:rPr>
              <a:t> dominate</a:t>
            </a:r>
            <a:r>
              <a:rPr sz="3300" b="1" spc="-10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120" dirty="0">
                <a:solidFill>
                  <a:srgbClr val="131E39"/>
                </a:solidFill>
                <a:latin typeface="Arial"/>
                <a:cs typeface="Arial"/>
              </a:rPr>
              <a:t>user</a:t>
            </a:r>
            <a:r>
              <a:rPr sz="3300" b="1" spc="-9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85" dirty="0">
                <a:solidFill>
                  <a:srgbClr val="131E39"/>
                </a:solidFill>
                <a:latin typeface="Arial"/>
                <a:cs typeface="Arial"/>
              </a:rPr>
              <a:t>video </a:t>
            </a:r>
            <a:r>
              <a:rPr sz="3300" b="1" spc="-140" dirty="0">
                <a:solidFill>
                  <a:srgbClr val="131E39"/>
                </a:solidFill>
                <a:latin typeface="Arial"/>
                <a:cs typeface="Arial"/>
              </a:rPr>
              <a:t>consumption</a:t>
            </a:r>
            <a:r>
              <a:rPr sz="3300" b="1" spc="-1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3300" b="1" spc="-10" dirty="0">
                <a:solidFill>
                  <a:srgbClr val="131E39"/>
                </a:solidFill>
                <a:latin typeface="Arial"/>
                <a:cs typeface="Arial"/>
              </a:rPr>
              <a:t>habits.</a:t>
            </a:r>
            <a:endParaRPr sz="33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9097" y="6355692"/>
            <a:ext cx="12246610" cy="2517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8700"/>
              </a:lnSpc>
              <a:spcBef>
                <a:spcPts val="100"/>
              </a:spcBef>
            </a:pP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According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50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data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collected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by</a:t>
            </a:r>
            <a:r>
              <a:rPr sz="2150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Statista,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there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were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over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three</a:t>
            </a:r>
            <a:r>
              <a:rPr sz="2150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billion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internet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users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watching</a:t>
            </a:r>
            <a:r>
              <a:rPr sz="2150" spc="53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streaming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or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downloaded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video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at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least</a:t>
            </a:r>
            <a:r>
              <a:rPr sz="215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once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per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month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in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2022.</a:t>
            </a:r>
            <a:r>
              <a:rPr sz="2150" spc="-10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This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number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is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projected</a:t>
            </a:r>
            <a:r>
              <a:rPr sz="2150" spc="-4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50" dirty="0">
                <a:solidFill>
                  <a:srgbClr val="131E39"/>
                </a:solidFill>
                <a:latin typeface="Arial"/>
                <a:cs typeface="Arial"/>
              </a:rPr>
              <a:t>to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increase </a:t>
            </a:r>
            <a:r>
              <a:rPr sz="2150" spc="-25" dirty="0">
                <a:solidFill>
                  <a:srgbClr val="131E39"/>
                </a:solidFill>
                <a:latin typeface="Arial"/>
                <a:cs typeface="Arial"/>
              </a:rPr>
              <a:t>annually,</a:t>
            </a:r>
            <a:r>
              <a:rPr sz="2150" spc="-8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ultimately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reaching</a:t>
            </a:r>
            <a:r>
              <a:rPr sz="2150" spc="-7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nearly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3.5</a:t>
            </a:r>
            <a:r>
              <a:rPr sz="2150" spc="-7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billion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by</a:t>
            </a:r>
            <a:r>
              <a:rPr sz="2150" spc="-7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2023.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In</a:t>
            </a:r>
            <a:r>
              <a:rPr sz="2150" spc="-7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the</a:t>
            </a:r>
            <a:r>
              <a:rPr sz="2150" spc="-7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10" dirty="0">
                <a:solidFill>
                  <a:srgbClr val="131E39"/>
                </a:solidFill>
                <a:latin typeface="Arial"/>
                <a:cs typeface="Arial"/>
              </a:rPr>
              <a:t>U.S.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35" dirty="0">
                <a:solidFill>
                  <a:srgbClr val="131E39"/>
                </a:solidFill>
                <a:latin typeface="Arial"/>
                <a:cs typeface="Arial"/>
              </a:rPr>
              <a:t>alone,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there</a:t>
            </a:r>
            <a:r>
              <a:rPr sz="2150" spc="-7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were</a:t>
            </a:r>
            <a:r>
              <a:rPr sz="2150" spc="-7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0" dirty="0">
                <a:solidFill>
                  <a:srgbClr val="131E39"/>
                </a:solidFill>
                <a:latin typeface="Arial"/>
                <a:cs typeface="Arial"/>
              </a:rPr>
              <a:t>approximately</a:t>
            </a:r>
            <a:endParaRPr sz="2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244.4</a:t>
            </a:r>
            <a:r>
              <a:rPr sz="2150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million</a:t>
            </a:r>
            <a:r>
              <a:rPr sz="2150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video</a:t>
            </a:r>
            <a:r>
              <a:rPr sz="2150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viewers</a:t>
            </a:r>
            <a:r>
              <a:rPr sz="2150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in</a:t>
            </a:r>
            <a:r>
              <a:rPr sz="2150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2020.</a:t>
            </a:r>
            <a:r>
              <a:rPr sz="2150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Source:</a:t>
            </a:r>
            <a:r>
              <a:rPr sz="2150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Statista</a:t>
            </a:r>
            <a:r>
              <a:rPr sz="2150" spc="-5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20" dirty="0">
                <a:solidFill>
                  <a:srgbClr val="131E39"/>
                </a:solidFill>
                <a:latin typeface="Arial"/>
                <a:cs typeface="Arial"/>
              </a:rPr>
              <a:t>2022</a:t>
            </a:r>
            <a:endParaRPr sz="2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00">
              <a:latin typeface="Arial"/>
              <a:cs typeface="Arial"/>
            </a:endParaRPr>
          </a:p>
          <a:p>
            <a:pPr marL="12700" marR="597535">
              <a:lnSpc>
                <a:spcPct val="108700"/>
              </a:lnSpc>
            </a:pPr>
            <a:r>
              <a:rPr sz="2150" spc="-20" dirty="0">
                <a:solidFill>
                  <a:srgbClr val="131E39"/>
                </a:solidFill>
                <a:latin typeface="Arial"/>
                <a:cs typeface="Arial"/>
              </a:rPr>
              <a:t>Proving</a:t>
            </a:r>
            <a:r>
              <a:rPr sz="2150" spc="-4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the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popularity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80" dirty="0">
                <a:solidFill>
                  <a:srgbClr val="131E39"/>
                </a:solidFill>
                <a:latin typeface="Arial"/>
                <a:cs typeface="Arial"/>
              </a:rPr>
              <a:t>of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video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content,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Cisco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reports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that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120" dirty="0">
                <a:solidFill>
                  <a:srgbClr val="131E39"/>
                </a:solidFill>
                <a:latin typeface="Arial"/>
                <a:cs typeface="Arial"/>
              </a:rPr>
              <a:t>82%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80" dirty="0">
                <a:solidFill>
                  <a:srgbClr val="131E39"/>
                </a:solidFill>
                <a:latin typeface="Arial"/>
                <a:cs typeface="Arial"/>
              </a:rPr>
              <a:t>of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global</a:t>
            </a:r>
            <a:r>
              <a:rPr sz="2150" spc="-3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internet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50" dirty="0">
                <a:solidFill>
                  <a:srgbClr val="131E39"/>
                </a:solidFill>
                <a:latin typeface="Arial"/>
                <a:cs typeface="Arial"/>
              </a:rPr>
              <a:t>trafﬁc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will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20" dirty="0">
                <a:solidFill>
                  <a:srgbClr val="131E39"/>
                </a:solidFill>
                <a:latin typeface="Arial"/>
                <a:cs typeface="Arial"/>
              </a:rPr>
              <a:t>come </a:t>
            </a:r>
            <a:r>
              <a:rPr sz="2150" spc="50" dirty="0">
                <a:solidFill>
                  <a:srgbClr val="131E39"/>
                </a:solidFill>
                <a:latin typeface="Arial"/>
                <a:cs typeface="Arial"/>
              </a:rPr>
              <a:t>from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either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video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streaming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or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video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downloads</a:t>
            </a:r>
            <a:r>
              <a:rPr sz="2150" spc="-55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in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30" dirty="0">
                <a:solidFill>
                  <a:srgbClr val="131E39"/>
                </a:solidFill>
                <a:latin typeface="Arial"/>
                <a:cs typeface="Arial"/>
              </a:rPr>
              <a:t>2022.Source: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dirty="0">
                <a:solidFill>
                  <a:srgbClr val="131E39"/>
                </a:solidFill>
                <a:latin typeface="Arial"/>
                <a:cs typeface="Arial"/>
              </a:rPr>
              <a:t>Cisco</a:t>
            </a:r>
            <a:r>
              <a:rPr sz="2150" spc="-60" dirty="0">
                <a:solidFill>
                  <a:srgbClr val="131E39"/>
                </a:solidFill>
                <a:latin typeface="Arial"/>
                <a:cs typeface="Arial"/>
              </a:rPr>
              <a:t> </a:t>
            </a:r>
            <a:r>
              <a:rPr sz="2150" spc="-20" dirty="0">
                <a:solidFill>
                  <a:srgbClr val="131E39"/>
                </a:solidFill>
                <a:latin typeface="Arial"/>
                <a:cs typeface="Arial"/>
              </a:rPr>
              <a:t>2022</a:t>
            </a:r>
            <a:endParaRPr sz="215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66672" y="1172739"/>
            <a:ext cx="7915989" cy="509932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1233335" y="10629070"/>
            <a:ext cx="7632700" cy="27764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20" dirty="0">
                <a:solidFill>
                  <a:schemeClr val="bg1"/>
                </a:solidFill>
              </a:rPr>
              <a:t>2023 </a:t>
            </a:r>
            <a:r>
              <a:rPr dirty="0">
                <a:solidFill>
                  <a:schemeClr val="bg1"/>
                </a:solidFill>
              </a:rPr>
              <a:t>Conﬁdential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spc="90" dirty="0">
                <a:solidFill>
                  <a:schemeClr val="bg1"/>
                </a:solidFill>
              </a:rPr>
              <a:t>-</a:t>
            </a:r>
            <a:r>
              <a:rPr spc="-85" dirty="0">
                <a:solidFill>
                  <a:schemeClr val="bg1"/>
                </a:solidFill>
              </a:rPr>
              <a:t> </a:t>
            </a:r>
            <a:r>
              <a:rPr spc="50" dirty="0">
                <a:solidFill>
                  <a:schemeClr val="bg1"/>
                </a:solidFill>
              </a:rPr>
              <a:t>All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rights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dirty="0">
                <a:solidFill>
                  <a:schemeClr val="bg1"/>
                </a:solidFill>
              </a:rPr>
              <a:t>reserved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425" dirty="0">
                <a:solidFill>
                  <a:schemeClr val="bg1"/>
                </a:solidFill>
              </a:rPr>
              <a:t>–</a:t>
            </a:r>
            <a:r>
              <a:rPr spc="-15" dirty="0">
                <a:solidFill>
                  <a:schemeClr val="bg1"/>
                </a:solidFill>
              </a:rPr>
              <a:t> </a:t>
            </a:r>
            <a:r>
              <a:rPr spc="50" dirty="0">
                <a:solidFill>
                  <a:schemeClr val="bg1"/>
                </a:solidFill>
              </a:rPr>
              <a:t>Personas</a:t>
            </a:r>
            <a:r>
              <a:rPr spc="-20" dirty="0">
                <a:solidFill>
                  <a:schemeClr val="bg1"/>
                </a:solidFill>
              </a:rPr>
              <a:t> </a:t>
            </a:r>
            <a:r>
              <a:rPr spc="65" dirty="0">
                <a:solidFill>
                  <a:schemeClr val="bg1"/>
                </a:solidFill>
              </a:rPr>
              <a:t>Social</a:t>
            </a:r>
            <a:r>
              <a:rPr spc="-80" dirty="0">
                <a:solidFill>
                  <a:schemeClr val="bg1"/>
                </a:solidFill>
              </a:rPr>
              <a:t> </a:t>
            </a:r>
            <a:r>
              <a:rPr spc="-10" dirty="0">
                <a:solidFill>
                  <a:schemeClr val="bg1"/>
                </a:solidFill>
              </a:rPr>
              <a:t>Incorporated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6C81096-5797-C84F-0347-2C0D7D70B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1850" y="622401"/>
            <a:ext cx="3200400" cy="128459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</TotalTime>
  <Words>1294</Words>
  <Application>Microsoft Office PowerPoint</Application>
  <PresentationFormat>Custom</PresentationFormat>
  <Paragraphs>116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Lucida Sans Unicode</vt:lpstr>
      <vt:lpstr>Times New Roman</vt:lpstr>
      <vt:lpstr>Trebuchet MS</vt:lpstr>
      <vt:lpstr>Verdana</vt:lpstr>
      <vt:lpstr>Office Theme</vt:lpstr>
      <vt:lpstr>PowerPoint Presentation</vt:lpstr>
      <vt:lpstr>How it all started.</vt:lpstr>
      <vt:lpstr>New Features.</vt:lpstr>
      <vt:lpstr>Features Continued.</vt:lpstr>
      <vt:lpstr>More Features.</vt:lpstr>
      <vt:lpstr>Revenue Model.</vt:lpstr>
      <vt:lpstr>Market Landscape.</vt:lpstr>
      <vt:lpstr>Market Landscape.</vt:lpstr>
      <vt:lpstr>Market Landscape.</vt:lpstr>
      <vt:lpstr>PowerPoint Presentation</vt:lpstr>
      <vt:lpstr>Marketing Overview.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Carlson</dc:creator>
  <cp:lastModifiedBy>Tommy Carlson</cp:lastModifiedBy>
  <cp:revision>20</cp:revision>
  <dcterms:created xsi:type="dcterms:W3CDTF">2023-07-31T17:44:55Z</dcterms:created>
  <dcterms:modified xsi:type="dcterms:W3CDTF">2023-07-31T19:30:07Z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2023-07-21T00:00:00Z</vt:filetime>
  </property>
  <property fmtid="{D5CDD505-2E9C-101B-9397-08002B2CF9AE}" pid="3" name="LastSaved">
    <vt:filetime>2023-07-31T00:00:00Z</vt:filetime>
  </property>
  <property fmtid="{D5CDD505-2E9C-101B-9397-08002B2CF9AE}" pid="4" name="Producer">
    <vt:lpwstr>Adobe XD</vt:lpwstr>
  </property>
</Properties>
</file>